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71" r:id="rId6"/>
    <p:sldId id="272" r:id="rId7"/>
    <p:sldId id="273" r:id="rId8"/>
    <p:sldId id="274" r:id="rId9"/>
    <p:sldId id="275" r:id="rId10"/>
    <p:sldId id="258" r:id="rId11"/>
    <p:sldId id="276" r:id="rId12"/>
    <p:sldId id="277" r:id="rId13"/>
    <p:sldId id="278"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4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0"/>
            <a:ext cx="9091760" cy="1021461"/>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1030" y="50927"/>
            <a:ext cx="9146173" cy="904748"/>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1031494"/>
            <a:ext cx="8255000" cy="788035"/>
          </a:xfrm>
          <a:prstGeom prst="rect">
            <a:avLst/>
          </a:prstGeom>
        </p:spPr>
        <p:txBody>
          <a:bodyPr wrap="square" lIns="0" tIns="0" rIns="0" bIns="0">
            <a:spAutoFit/>
          </a:bodyPr>
          <a:lstStyle>
            <a:lvl1pPr>
              <a:defRPr sz="5000" b="1" i="0">
                <a:solidFill>
                  <a:schemeClr val="tx1"/>
                </a:solidFill>
                <a:latin typeface="Calibri"/>
                <a:cs typeface="Calibri"/>
              </a:defRPr>
            </a:lvl1pPr>
          </a:lstStyle>
          <a:p>
            <a:endParaRPr/>
          </a:p>
        </p:txBody>
      </p:sp>
      <p:sp>
        <p:nvSpPr>
          <p:cNvPr id="3" name="Holder 3"/>
          <p:cNvSpPr>
            <a:spLocks noGrp="1"/>
          </p:cNvSpPr>
          <p:nvPr>
            <p:ph type="body" idx="1"/>
          </p:nvPr>
        </p:nvSpPr>
        <p:spPr>
          <a:xfrm>
            <a:off x="581659" y="2392807"/>
            <a:ext cx="7980680" cy="2800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12/9/2020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9091760" cy="1021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30" y="50927"/>
            <a:ext cx="9146173" cy="90474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04800" y="605802"/>
            <a:ext cx="2291092" cy="216787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181600" y="0"/>
            <a:ext cx="3716362" cy="2843098"/>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2743200" y="381000"/>
            <a:ext cx="2218817" cy="1371600"/>
          </a:xfrm>
          <a:prstGeom prst="rect">
            <a:avLst/>
          </a:prstGeom>
          <a:blipFill>
            <a:blip r:embed="rId9" cstate="print"/>
            <a:stretch>
              <a:fillRect/>
            </a:stretch>
          </a:blipFill>
        </p:spPr>
        <p:txBody>
          <a:bodyPr wrap="square" lIns="0" tIns="0" rIns="0" bIns="0" rtlCol="0"/>
          <a:lstStyle/>
          <a:p>
            <a:endParaRPr/>
          </a:p>
        </p:txBody>
      </p:sp>
      <p:sp>
        <p:nvSpPr>
          <p:cNvPr id="14" name="TextBox 13"/>
          <p:cNvSpPr txBox="1"/>
          <p:nvPr/>
        </p:nvSpPr>
        <p:spPr>
          <a:xfrm>
            <a:off x="685800" y="3124200"/>
            <a:ext cx="8077200" cy="1323439"/>
          </a:xfrm>
          <a:prstGeom prst="rect">
            <a:avLst/>
          </a:prstGeom>
          <a:noFill/>
        </p:spPr>
        <p:txBody>
          <a:bodyPr wrap="square" rtlCol="0">
            <a:spAutoFit/>
          </a:bodyPr>
          <a:lstStyle/>
          <a:p>
            <a:pPr algn="ctr"/>
            <a:r>
              <a:rPr lang="en-GB" sz="4000" b="1" dirty="0" smtClean="0">
                <a:solidFill>
                  <a:schemeClr val="bg1">
                    <a:lumMod val="95000"/>
                  </a:schemeClr>
                </a:solidFill>
                <a:latin typeface="Times New Roman" pitchFamily="18" charset="0"/>
                <a:cs typeface="Times New Roman" pitchFamily="18" charset="0"/>
              </a:rPr>
              <a:t>LECTURE </a:t>
            </a:r>
            <a:r>
              <a:rPr lang="en-GB" sz="4000" b="1" dirty="0" smtClean="0">
                <a:solidFill>
                  <a:schemeClr val="bg1">
                    <a:lumMod val="95000"/>
                  </a:schemeClr>
                </a:solidFill>
                <a:latin typeface="Times New Roman"/>
                <a:cs typeface="Times New Roman"/>
              </a:rPr>
              <a:t>#0</a:t>
            </a:r>
            <a:r>
              <a:rPr lang="en-GB" sz="4000" b="1" dirty="0" smtClean="0">
                <a:solidFill>
                  <a:schemeClr val="bg1">
                    <a:lumMod val="95000"/>
                  </a:schemeClr>
                </a:solidFill>
                <a:latin typeface="Times New Roman" pitchFamily="18" charset="0"/>
                <a:cs typeface="Times New Roman" pitchFamily="18" charset="0"/>
              </a:rPr>
              <a:t>4</a:t>
            </a:r>
          </a:p>
          <a:p>
            <a:pPr algn="ctr"/>
            <a:r>
              <a:rPr lang="en-GB" sz="4000" b="1" dirty="0" smtClean="0">
                <a:solidFill>
                  <a:schemeClr val="bg1">
                    <a:lumMod val="95000"/>
                  </a:schemeClr>
                </a:solidFill>
                <a:latin typeface="Times New Roman" pitchFamily="18" charset="0"/>
                <a:cs typeface="Times New Roman" pitchFamily="18" charset="0"/>
              </a:rPr>
              <a:t>COMPONENTS OF CULTURE</a:t>
            </a:r>
            <a:endParaRPr lang="en-GB" sz="4000" b="1" dirty="0">
              <a:solidFill>
                <a:schemeClr val="bg1">
                  <a:lumMod val="95000"/>
                </a:schemeClr>
              </a:solidFill>
              <a:latin typeface="Times New Roman" pitchFamily="18" charset="0"/>
              <a:cs typeface="Times New Roman" pitchFamily="18" charset="0"/>
            </a:endParaRPr>
          </a:p>
        </p:txBody>
      </p:sp>
      <p:sp>
        <p:nvSpPr>
          <p:cNvPr id="15" name="Subtitle 3"/>
          <p:cNvSpPr txBox="1">
            <a:spLocks/>
          </p:cNvSpPr>
          <p:nvPr/>
        </p:nvSpPr>
        <p:spPr>
          <a:xfrm>
            <a:off x="1219200" y="5791200"/>
            <a:ext cx="7134560" cy="861420"/>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DEPARTMENT: CITY AND REGIONAL PLANNING, LCWU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SUBJECT: SOCIOLOGY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COURSE INSTRUCTOR: MS. </a:t>
            </a:r>
            <a:r>
              <a:rPr lang="en-GB" b="1" kern="0" dirty="0" smtClean="0">
                <a:solidFill>
                  <a:sysClr val="windowText" lastClr="000000"/>
                </a:solidFill>
                <a:latin typeface="Times New Roman" pitchFamily="18" charset="0"/>
                <a:cs typeface="Times New Roman" pitchFamily="18" charset="0"/>
              </a:rPr>
              <a:t>F</a:t>
            </a:r>
            <a:r>
              <a:rPr kumimoji="0" lang="en-GB" sz="18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ARYAL KHALID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9091760" cy="1021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30" y="50927"/>
            <a:ext cx="9146173" cy="904748"/>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535940" y="651103"/>
            <a:ext cx="8012430" cy="4171014"/>
          </a:xfrm>
          <a:prstGeom prst="rect">
            <a:avLst/>
          </a:prstGeom>
        </p:spPr>
        <p:txBody>
          <a:bodyPr vert="horz" wrap="square" lIns="0" tIns="127635" rIns="0" bIns="0" rtlCol="0">
            <a:spAutoFit/>
          </a:bodyPr>
          <a:lstStyle/>
          <a:p>
            <a:pPr marL="287020" indent="-274320" algn="just">
              <a:lnSpc>
                <a:spcPct val="100000"/>
              </a:lnSpc>
              <a:spcBef>
                <a:spcPts val="1005"/>
              </a:spcBef>
              <a:buClr>
                <a:srgbClr val="959595"/>
              </a:buClr>
              <a:buSzPct val="94444"/>
              <a:tabLst>
                <a:tab pos="287020" algn="l"/>
              </a:tabLst>
            </a:pPr>
            <a:r>
              <a:rPr lang="en-GB" sz="2800" b="1" spc="-15" dirty="0" smtClean="0">
                <a:latin typeface="Times New Roman" pitchFamily="18" charset="0"/>
                <a:cs typeface="Times New Roman" pitchFamily="18" charset="0"/>
              </a:rPr>
              <a:t>SYMBOLS</a:t>
            </a:r>
            <a:endParaRPr lang="en-GB" sz="2800" dirty="0" smtClean="0">
              <a:latin typeface="Times New Roman" pitchFamily="18" charset="0"/>
              <a:cs typeface="Times New Roman" pitchFamily="18" charset="0"/>
            </a:endParaRPr>
          </a:p>
          <a:p>
            <a:pPr marL="287020" indent="-274320" algn="just">
              <a:lnSpc>
                <a:spcPct val="100000"/>
              </a:lnSpc>
              <a:spcBef>
                <a:spcPts val="1005"/>
              </a:spcBef>
              <a:buClr>
                <a:srgbClr val="959595"/>
              </a:buClr>
              <a:buSzPct val="94444"/>
              <a:buFont typeface="Wingdings 2"/>
              <a:buChar char=""/>
              <a:tabLst>
                <a:tab pos="287020" algn="l"/>
              </a:tabLst>
            </a:pPr>
            <a:r>
              <a:rPr sz="3000" spc="-15" dirty="0" smtClean="0">
                <a:latin typeface="Times New Roman" pitchFamily="18" charset="0"/>
                <a:cs typeface="Times New Roman" pitchFamily="18" charset="0"/>
              </a:rPr>
              <a:t>Symbols </a:t>
            </a:r>
            <a:r>
              <a:rPr sz="3000" spc="-10" dirty="0">
                <a:latin typeface="Times New Roman" pitchFamily="18" charset="0"/>
                <a:cs typeface="Times New Roman" pitchFamily="18" charset="0"/>
              </a:rPr>
              <a:t>form </a:t>
            </a:r>
            <a:r>
              <a:rPr sz="3000" spc="-5" dirty="0">
                <a:latin typeface="Times New Roman" pitchFamily="18" charset="0"/>
                <a:cs typeface="Times New Roman" pitchFamily="18" charset="0"/>
              </a:rPr>
              <a:t>the backbone </a:t>
            </a:r>
            <a:r>
              <a:rPr sz="3000" dirty="0">
                <a:latin typeface="Times New Roman" pitchFamily="18" charset="0"/>
                <a:cs typeface="Times New Roman" pitchFamily="18" charset="0"/>
              </a:rPr>
              <a:t>of symbolic  </a:t>
            </a:r>
            <a:r>
              <a:rPr sz="3000" spc="-10" dirty="0">
                <a:latin typeface="Times New Roman" pitchFamily="18" charset="0"/>
                <a:cs typeface="Times New Roman" pitchFamily="18" charset="0"/>
              </a:rPr>
              <a:t>interaction. </a:t>
            </a:r>
            <a:r>
              <a:rPr sz="3000" spc="-5" dirty="0">
                <a:latin typeface="Times New Roman" pitchFamily="18" charset="0"/>
                <a:cs typeface="Times New Roman" pitchFamily="18" charset="0"/>
              </a:rPr>
              <a:t>They </a:t>
            </a:r>
            <a:r>
              <a:rPr sz="3000" spc="-10" dirty="0">
                <a:latin typeface="Times New Roman" pitchFamily="18" charset="0"/>
                <a:cs typeface="Times New Roman" pitchFamily="18" charset="0"/>
              </a:rPr>
              <a:t>condense </a:t>
            </a:r>
            <a:r>
              <a:rPr sz="3000" spc="-5" dirty="0">
                <a:latin typeface="Times New Roman" pitchFamily="18" charset="0"/>
                <a:cs typeface="Times New Roman" pitchFamily="18" charset="0"/>
              </a:rPr>
              <a:t>very </a:t>
            </a:r>
            <a:r>
              <a:rPr sz="3000" spc="-10" dirty="0">
                <a:latin typeface="Times New Roman" pitchFamily="18" charset="0"/>
                <a:cs typeface="Times New Roman" pitchFamily="18" charset="0"/>
              </a:rPr>
              <a:t>complex  </a:t>
            </a:r>
            <a:r>
              <a:rPr sz="3000" spc="-5" dirty="0">
                <a:latin typeface="Times New Roman" pitchFamily="18" charset="0"/>
                <a:cs typeface="Times New Roman" pitchFamily="18" charset="0"/>
              </a:rPr>
              <a:t>ideas </a:t>
            </a:r>
            <a:r>
              <a:rPr sz="3000" dirty="0">
                <a:latin typeface="Times New Roman" pitchFamily="18" charset="0"/>
                <a:cs typeface="Times New Roman" pitchFamily="18" charset="0"/>
              </a:rPr>
              <a:t>and </a:t>
            </a:r>
            <a:r>
              <a:rPr sz="3000" spc="-5" dirty="0">
                <a:latin typeface="Times New Roman" pitchFamily="18" charset="0"/>
                <a:cs typeface="Times New Roman" pitchFamily="18" charset="0"/>
              </a:rPr>
              <a:t>values </a:t>
            </a:r>
            <a:r>
              <a:rPr sz="3000" spc="-20" dirty="0">
                <a:latin typeface="Times New Roman" pitchFamily="18" charset="0"/>
                <a:cs typeface="Times New Roman" pitchFamily="18" charset="0"/>
              </a:rPr>
              <a:t>into </a:t>
            </a:r>
            <a:r>
              <a:rPr sz="3000" dirty="0">
                <a:latin typeface="Times New Roman" pitchFamily="18" charset="0"/>
                <a:cs typeface="Times New Roman" pitchFamily="18" charset="0"/>
              </a:rPr>
              <a:t>simple</a:t>
            </a:r>
            <a:r>
              <a:rPr sz="3000" spc="-540" dirty="0">
                <a:latin typeface="Times New Roman" pitchFamily="18" charset="0"/>
                <a:cs typeface="Times New Roman" pitchFamily="18" charset="0"/>
              </a:rPr>
              <a:t> </a:t>
            </a:r>
            <a:r>
              <a:rPr sz="3000" spc="-10" dirty="0">
                <a:latin typeface="Times New Roman" pitchFamily="18" charset="0"/>
                <a:cs typeface="Times New Roman" pitchFamily="18" charset="0"/>
              </a:rPr>
              <a:t>material forms  </a:t>
            </a:r>
            <a:r>
              <a:rPr sz="3000" dirty="0">
                <a:latin typeface="Times New Roman" pitchFamily="18" charset="0"/>
                <a:cs typeface="Times New Roman" pitchFamily="18" charset="0"/>
              </a:rPr>
              <a:t>so </a:t>
            </a:r>
            <a:r>
              <a:rPr sz="3000" spc="-5" dirty="0">
                <a:latin typeface="Times New Roman" pitchFamily="18" charset="0"/>
                <a:cs typeface="Times New Roman" pitchFamily="18" charset="0"/>
              </a:rPr>
              <a:t>that the very </a:t>
            </a:r>
            <a:r>
              <a:rPr sz="3000" spc="-15" dirty="0">
                <a:latin typeface="Times New Roman" pitchFamily="18" charset="0"/>
                <a:cs typeface="Times New Roman" pitchFamily="18" charset="0"/>
              </a:rPr>
              <a:t>presence </a:t>
            </a:r>
            <a:r>
              <a:rPr sz="3000" dirty="0">
                <a:latin typeface="Times New Roman" pitchFamily="18" charset="0"/>
                <a:cs typeface="Times New Roman" pitchFamily="18" charset="0"/>
              </a:rPr>
              <a:t>of </a:t>
            </a:r>
            <a:r>
              <a:rPr sz="3000" spc="-5" dirty="0">
                <a:latin typeface="Times New Roman" pitchFamily="18" charset="0"/>
                <a:cs typeface="Times New Roman" pitchFamily="18" charset="0"/>
              </a:rPr>
              <a:t>the </a:t>
            </a:r>
            <a:r>
              <a:rPr sz="3000" dirty="0">
                <a:latin typeface="Times New Roman" pitchFamily="18" charset="0"/>
                <a:cs typeface="Times New Roman" pitchFamily="18" charset="0"/>
              </a:rPr>
              <a:t>symbol  </a:t>
            </a:r>
            <a:r>
              <a:rPr sz="3000" spc="-25" dirty="0">
                <a:latin typeface="Times New Roman" pitchFamily="18" charset="0"/>
                <a:cs typeface="Times New Roman" pitchFamily="18" charset="0"/>
              </a:rPr>
              <a:t>evokes </a:t>
            </a:r>
            <a:r>
              <a:rPr sz="3000" spc="-5" dirty="0">
                <a:latin typeface="Times New Roman" pitchFamily="18" charset="0"/>
                <a:cs typeface="Times New Roman" pitchFamily="18" charset="0"/>
              </a:rPr>
              <a:t>the </a:t>
            </a:r>
            <a:r>
              <a:rPr sz="3000" spc="5" dirty="0">
                <a:latin typeface="Times New Roman" pitchFamily="18" charset="0"/>
                <a:cs typeface="Times New Roman" pitchFamily="18" charset="0"/>
              </a:rPr>
              <a:t>signified </a:t>
            </a:r>
            <a:r>
              <a:rPr sz="3000" spc="-5" dirty="0">
                <a:latin typeface="Times New Roman" pitchFamily="18" charset="0"/>
                <a:cs typeface="Times New Roman" pitchFamily="18" charset="0"/>
              </a:rPr>
              <a:t>ideas </a:t>
            </a:r>
            <a:r>
              <a:rPr sz="3000" dirty="0">
                <a:latin typeface="Times New Roman" pitchFamily="18" charset="0"/>
                <a:cs typeface="Times New Roman" pitchFamily="18" charset="0"/>
              </a:rPr>
              <a:t>and</a:t>
            </a:r>
            <a:r>
              <a:rPr sz="3000" spc="-484" dirty="0">
                <a:latin typeface="Times New Roman" pitchFamily="18" charset="0"/>
                <a:cs typeface="Times New Roman" pitchFamily="18" charset="0"/>
              </a:rPr>
              <a:t> </a:t>
            </a:r>
            <a:r>
              <a:rPr sz="3000" spc="-15" dirty="0" smtClean="0">
                <a:latin typeface="Times New Roman" pitchFamily="18" charset="0"/>
                <a:cs typeface="Times New Roman" pitchFamily="18" charset="0"/>
              </a:rPr>
              <a:t>values.</a:t>
            </a:r>
            <a:endParaRPr lang="en-GB" sz="3000" dirty="0">
              <a:latin typeface="Times New Roman" pitchFamily="18" charset="0"/>
              <a:cs typeface="Times New Roman" pitchFamily="18" charset="0"/>
            </a:endParaRPr>
          </a:p>
          <a:p>
            <a:pPr marL="287020" indent="-274320" algn="just">
              <a:lnSpc>
                <a:spcPct val="100000"/>
              </a:lnSpc>
              <a:spcBef>
                <a:spcPts val="1005"/>
              </a:spcBef>
              <a:buClr>
                <a:srgbClr val="959595"/>
              </a:buClr>
              <a:buSzPct val="94444"/>
              <a:buFont typeface="Wingdings 2"/>
              <a:buChar char=""/>
              <a:tabLst>
                <a:tab pos="287020" algn="l"/>
              </a:tabLst>
            </a:pPr>
            <a:r>
              <a:rPr sz="3000" dirty="0" smtClean="0">
                <a:latin typeface="Times New Roman" pitchFamily="18" charset="0"/>
                <a:cs typeface="Times New Roman" pitchFamily="18" charset="0"/>
              </a:rPr>
              <a:t>A </a:t>
            </a:r>
            <a:r>
              <a:rPr sz="3000" dirty="0">
                <a:latin typeface="Times New Roman" pitchFamily="18" charset="0"/>
                <a:cs typeface="Times New Roman" pitchFamily="18" charset="0"/>
              </a:rPr>
              <a:t>symbol </a:t>
            </a:r>
            <a:r>
              <a:rPr sz="3000" spc="-5" dirty="0">
                <a:latin typeface="Times New Roman" pitchFamily="18" charset="0"/>
                <a:cs typeface="Times New Roman" pitchFamily="18" charset="0"/>
              </a:rPr>
              <a:t>is </a:t>
            </a:r>
            <a:r>
              <a:rPr sz="3000" spc="-10" dirty="0">
                <a:latin typeface="Times New Roman" pitchFamily="18" charset="0"/>
                <a:cs typeface="Times New Roman" pitchFamily="18" charset="0"/>
              </a:rPr>
              <a:t>anything </a:t>
            </a:r>
            <a:r>
              <a:rPr sz="3000" spc="-5" dirty="0">
                <a:latin typeface="Times New Roman" pitchFamily="18" charset="0"/>
                <a:cs typeface="Times New Roman" pitchFamily="18" charset="0"/>
              </a:rPr>
              <a:t>that carries </a:t>
            </a:r>
            <a:r>
              <a:rPr sz="3000" dirty="0">
                <a:latin typeface="Times New Roman" pitchFamily="18" charset="0"/>
                <a:cs typeface="Times New Roman" pitchFamily="18" charset="0"/>
              </a:rPr>
              <a:t>a  particular </a:t>
            </a:r>
            <a:r>
              <a:rPr sz="3000" spc="-5" dirty="0">
                <a:latin typeface="Times New Roman" pitchFamily="18" charset="0"/>
                <a:cs typeface="Times New Roman" pitchFamily="18" charset="0"/>
              </a:rPr>
              <a:t>meaning </a:t>
            </a:r>
            <a:r>
              <a:rPr sz="3000" spc="-15" dirty="0">
                <a:latin typeface="Times New Roman" pitchFamily="18" charset="0"/>
                <a:cs typeface="Times New Roman" pitchFamily="18" charset="0"/>
              </a:rPr>
              <a:t>recognized by</a:t>
            </a:r>
            <a:r>
              <a:rPr sz="3000" spc="-330" dirty="0">
                <a:latin typeface="Times New Roman" pitchFamily="18" charset="0"/>
                <a:cs typeface="Times New Roman" pitchFamily="18" charset="0"/>
              </a:rPr>
              <a:t> </a:t>
            </a:r>
            <a:r>
              <a:rPr sz="3000" dirty="0">
                <a:latin typeface="Times New Roman" pitchFamily="18" charset="0"/>
                <a:cs typeface="Times New Roman" pitchFamily="18" charset="0"/>
              </a:rPr>
              <a:t>people  </a:t>
            </a:r>
            <a:r>
              <a:rPr sz="3000" spc="-10" dirty="0">
                <a:latin typeface="Times New Roman" pitchFamily="18" charset="0"/>
                <a:cs typeface="Times New Roman" pitchFamily="18" charset="0"/>
              </a:rPr>
              <a:t>who share</a:t>
            </a:r>
            <a:r>
              <a:rPr sz="3000" spc="-295" dirty="0">
                <a:latin typeface="Times New Roman" pitchFamily="18" charset="0"/>
                <a:cs typeface="Times New Roman" pitchFamily="18" charset="0"/>
              </a:rPr>
              <a:t> </a:t>
            </a:r>
            <a:r>
              <a:rPr sz="3000" spc="-15" dirty="0">
                <a:latin typeface="Times New Roman" pitchFamily="18" charset="0"/>
                <a:cs typeface="Times New Roman" pitchFamily="18" charset="0"/>
              </a:rPr>
              <a:t>culture.</a:t>
            </a:r>
            <a:endParaRP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46"/>
            <a:ext cx="9144000" cy="10274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0007" y="0"/>
            <a:ext cx="4743992" cy="60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9091760" cy="1021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30" y="50927"/>
            <a:ext cx="9146173" cy="904748"/>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609600" y="1524000"/>
            <a:ext cx="8012430" cy="4945585"/>
          </a:xfrm>
          <a:prstGeom prst="rect">
            <a:avLst/>
          </a:prstGeom>
        </p:spPr>
        <p:txBody>
          <a:bodyPr vert="horz" wrap="square" lIns="0" tIns="127635" rIns="0" bIns="0" rtlCol="0">
            <a:spAutoFit/>
          </a:bodyPr>
          <a:lstStyle/>
          <a:p>
            <a:pPr marL="287020" indent="-274320" algn="just">
              <a:lnSpc>
                <a:spcPct val="100000"/>
              </a:lnSpc>
              <a:spcBef>
                <a:spcPts val="1005"/>
              </a:spcBef>
              <a:buClr>
                <a:srgbClr val="959595"/>
              </a:buClr>
              <a:buSzPct val="94444"/>
              <a:buFont typeface="Wingdings 2"/>
              <a:buChar char=""/>
              <a:tabLst>
                <a:tab pos="287020" algn="l"/>
              </a:tabLst>
            </a:pPr>
            <a:r>
              <a:rPr lang="en-GB" sz="2400" spc="-15" dirty="0">
                <a:latin typeface="Constantia"/>
                <a:cs typeface="Constantia"/>
              </a:rPr>
              <a:t> </a:t>
            </a:r>
            <a:r>
              <a:rPr lang="en-GB" sz="2400" spc="-15" dirty="0" smtClean="0">
                <a:latin typeface="Times New Roman" pitchFamily="18" charset="0"/>
                <a:cs typeface="Times New Roman" pitchFamily="18" charset="0"/>
              </a:rPr>
              <a:t>A common one is shaking hand , which is done in some societies but not in others. Its commonly conveys friendship and is used as a sign of both greeting and departure.</a:t>
            </a:r>
          </a:p>
          <a:p>
            <a:pPr marL="287020" indent="-274320" algn="just">
              <a:lnSpc>
                <a:spcPct val="100000"/>
              </a:lnSpc>
              <a:spcBef>
                <a:spcPts val="1005"/>
              </a:spcBef>
              <a:buClr>
                <a:srgbClr val="959595"/>
              </a:buClr>
              <a:buSzPct val="94444"/>
              <a:buFont typeface="Wingdings 2"/>
              <a:buChar char=""/>
              <a:tabLst>
                <a:tab pos="287020" algn="l"/>
              </a:tabLst>
            </a:pPr>
            <a:r>
              <a:rPr lang="en-GB" sz="2400" spc="-15" dirty="0" smtClean="0">
                <a:latin typeface="Times New Roman" pitchFamily="18" charset="0"/>
                <a:cs typeface="Times New Roman" pitchFamily="18" charset="0"/>
              </a:rPr>
              <a:t>Probably all societies have non verbal symbols we cal gestures, movements of hands, arms or other parts of the  body that are meant to convey certain ideas or emotion.</a:t>
            </a:r>
          </a:p>
          <a:p>
            <a:pPr marL="287020" indent="-274320" algn="just">
              <a:lnSpc>
                <a:spcPct val="100000"/>
              </a:lnSpc>
              <a:spcBef>
                <a:spcPts val="1005"/>
              </a:spcBef>
              <a:buClr>
                <a:srgbClr val="959595"/>
              </a:buClr>
              <a:buSzPct val="94444"/>
              <a:buFont typeface="Wingdings 2"/>
              <a:buChar char=""/>
              <a:tabLst>
                <a:tab pos="287020" algn="l"/>
              </a:tabLst>
            </a:pPr>
            <a:r>
              <a:rPr lang="en-GB" sz="2400" spc="-15" dirty="0" smtClean="0">
                <a:latin typeface="Times New Roman" pitchFamily="18" charset="0"/>
                <a:cs typeface="Times New Roman" pitchFamily="18" charset="0"/>
              </a:rPr>
              <a:t>However same  gestures can mean one thing in one society and something quite different in another society. In united states, if we nod our head up and down we mean yes and if we shake it back and forth , we mean no. In Bulgaria , however , nodding means no, while shaking our head back and forth means yes</a:t>
            </a:r>
          </a:p>
          <a:p>
            <a:pPr marL="287020" indent="-274320" algn="just">
              <a:lnSpc>
                <a:spcPct val="100000"/>
              </a:lnSpc>
              <a:spcBef>
                <a:spcPts val="1005"/>
              </a:spcBef>
              <a:buClr>
                <a:srgbClr val="959595"/>
              </a:buClr>
              <a:buSzPct val="94444"/>
              <a:buFont typeface="Wingdings 2"/>
              <a:buChar char=""/>
              <a:tabLst>
                <a:tab pos="287020" algn="l"/>
              </a:tabLst>
            </a:pPr>
            <a:endParaRPr sz="2400" dirty="0">
              <a:latin typeface="Constantia"/>
              <a:cs typeface="Constantia"/>
            </a:endParaRPr>
          </a:p>
        </p:txBody>
      </p:sp>
      <p:sp>
        <p:nvSpPr>
          <p:cNvPr id="8" name="Title 1"/>
          <p:cNvSpPr txBox="1">
            <a:spLocks/>
          </p:cNvSpPr>
          <p:nvPr/>
        </p:nvSpPr>
        <p:spPr>
          <a:xfrm>
            <a:off x="457200" y="838200"/>
            <a:ext cx="8255000" cy="78803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Cont..</a:t>
            </a:r>
            <a:endParaRPr kumimoji="0" lang="en-GB" sz="4000" b="1" i="0" u="none" strike="noStrike" kern="0" cap="none" spc="0" normalizeH="0" baseline="0" noProof="0" dirty="0">
              <a:ln>
                <a:noFill/>
              </a:ln>
              <a:solidFill>
                <a:sysClr val="windowText" lastClr="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6405245" cy="788035"/>
          </a:xfrm>
          <a:prstGeom prst="rect">
            <a:avLst/>
          </a:prstGeom>
        </p:spPr>
        <p:txBody>
          <a:bodyPr vert="horz" wrap="square" lIns="0" tIns="13335" rIns="0" bIns="0" rtlCol="0">
            <a:spAutoFit/>
          </a:bodyPr>
          <a:lstStyle/>
          <a:p>
            <a:pPr marL="12700">
              <a:lnSpc>
                <a:spcPct val="100000"/>
              </a:lnSpc>
              <a:spcBef>
                <a:spcPts val="105"/>
              </a:spcBef>
            </a:pPr>
            <a:r>
              <a:rPr spc="-55" dirty="0"/>
              <a:t>MATERIAL</a:t>
            </a:r>
            <a:r>
              <a:rPr spc="-80" dirty="0"/>
              <a:t> </a:t>
            </a:r>
            <a:r>
              <a:rPr spc="-10" dirty="0"/>
              <a:t>COMPONENT</a:t>
            </a:r>
          </a:p>
        </p:txBody>
      </p:sp>
      <p:sp>
        <p:nvSpPr>
          <p:cNvPr id="3" name="object 3"/>
          <p:cNvSpPr txBox="1"/>
          <p:nvPr/>
        </p:nvSpPr>
        <p:spPr>
          <a:xfrm>
            <a:off x="581659" y="2392807"/>
            <a:ext cx="7804784" cy="2014013"/>
          </a:xfrm>
          <a:prstGeom prst="rect">
            <a:avLst/>
          </a:prstGeom>
        </p:spPr>
        <p:txBody>
          <a:bodyPr vert="horz" wrap="square" lIns="0" tIns="13335" rIns="0" bIns="0" rtlCol="0">
            <a:spAutoFit/>
          </a:bodyPr>
          <a:lstStyle/>
          <a:p>
            <a:pPr marL="12700" marR="5080" indent="640080" algn="just">
              <a:lnSpc>
                <a:spcPct val="100000"/>
              </a:lnSpc>
              <a:spcBef>
                <a:spcPts val="105"/>
              </a:spcBef>
            </a:pPr>
            <a:r>
              <a:rPr sz="2600" spc="-20" dirty="0">
                <a:latin typeface="Times New Roman" pitchFamily="18" charset="0"/>
                <a:cs typeface="Times New Roman" pitchFamily="18" charset="0"/>
              </a:rPr>
              <a:t>Human make </a:t>
            </a:r>
            <a:r>
              <a:rPr sz="2600" spc="-5" dirty="0">
                <a:latin typeface="Times New Roman" pitchFamily="18" charset="0"/>
                <a:cs typeface="Times New Roman" pitchFamily="18" charset="0"/>
              </a:rPr>
              <a:t>objects, </a:t>
            </a:r>
            <a:r>
              <a:rPr sz="2600" dirty="0">
                <a:latin typeface="Times New Roman" pitchFamily="18" charset="0"/>
                <a:cs typeface="Times New Roman" pitchFamily="18" charset="0"/>
              </a:rPr>
              <a:t>sometimes </a:t>
            </a:r>
            <a:r>
              <a:rPr sz="2600" spc="-10" dirty="0">
                <a:latin typeface="Times New Roman" pitchFamily="18" charset="0"/>
                <a:cs typeface="Times New Roman" pitchFamily="18" charset="0"/>
              </a:rPr>
              <a:t>for</a:t>
            </a:r>
            <a:r>
              <a:rPr sz="2600" spc="-200" dirty="0">
                <a:latin typeface="Times New Roman" pitchFamily="18" charset="0"/>
                <a:cs typeface="Times New Roman" pitchFamily="18" charset="0"/>
              </a:rPr>
              <a:t> </a:t>
            </a:r>
            <a:r>
              <a:rPr sz="2600" spc="-10" dirty="0">
                <a:latin typeface="Times New Roman" pitchFamily="18" charset="0"/>
                <a:cs typeface="Times New Roman" pitchFamily="18" charset="0"/>
              </a:rPr>
              <a:t>practical  reasons, </a:t>
            </a:r>
            <a:r>
              <a:rPr sz="2600" dirty="0">
                <a:latin typeface="Times New Roman" pitchFamily="18" charset="0"/>
                <a:cs typeface="Times New Roman" pitchFamily="18" charset="0"/>
              </a:rPr>
              <a:t>and sometimes </a:t>
            </a:r>
            <a:r>
              <a:rPr sz="2600" spc="-10" dirty="0">
                <a:latin typeface="Times New Roman" pitchFamily="18" charset="0"/>
                <a:cs typeface="Times New Roman" pitchFamily="18" charset="0"/>
              </a:rPr>
              <a:t>for </a:t>
            </a:r>
            <a:r>
              <a:rPr sz="2600" spc="-5" dirty="0">
                <a:latin typeface="Times New Roman" pitchFamily="18" charset="0"/>
                <a:cs typeface="Times New Roman" pitchFamily="18" charset="0"/>
              </a:rPr>
              <a:t>artistic ones. The  form and function </a:t>
            </a:r>
            <a:r>
              <a:rPr sz="2600" dirty="0">
                <a:latin typeface="Times New Roman" pitchFamily="18" charset="0"/>
                <a:cs typeface="Times New Roman" pitchFamily="18" charset="0"/>
              </a:rPr>
              <a:t>of these objects is </a:t>
            </a:r>
            <a:r>
              <a:rPr sz="2600" spc="-15" dirty="0">
                <a:latin typeface="Times New Roman" pitchFamily="18" charset="0"/>
                <a:cs typeface="Times New Roman" pitchFamily="18" charset="0"/>
              </a:rPr>
              <a:t>an   </a:t>
            </a:r>
            <a:r>
              <a:rPr sz="2600" spc="-10" dirty="0">
                <a:latin typeface="Times New Roman" pitchFamily="18" charset="0"/>
                <a:cs typeface="Times New Roman" pitchFamily="18" charset="0"/>
              </a:rPr>
              <a:t>expression </a:t>
            </a:r>
            <a:r>
              <a:rPr sz="2600" dirty="0">
                <a:latin typeface="Times New Roman" pitchFamily="18" charset="0"/>
                <a:cs typeface="Times New Roman" pitchFamily="18" charset="0"/>
              </a:rPr>
              <a:t>of </a:t>
            </a:r>
            <a:r>
              <a:rPr sz="2600" spc="-10" dirty="0">
                <a:latin typeface="Times New Roman" pitchFamily="18" charset="0"/>
                <a:cs typeface="Times New Roman" pitchFamily="18" charset="0"/>
              </a:rPr>
              <a:t>culture and </a:t>
            </a:r>
            <a:r>
              <a:rPr sz="2600" spc="-15" dirty="0">
                <a:latin typeface="Times New Roman" pitchFamily="18" charset="0"/>
                <a:cs typeface="Times New Roman" pitchFamily="18" charset="0"/>
              </a:rPr>
              <a:t>culturally  </a:t>
            </a:r>
            <a:r>
              <a:rPr sz="2600" spc="5" dirty="0">
                <a:latin typeface="Times New Roman" pitchFamily="18" charset="0"/>
                <a:cs typeface="Times New Roman" pitchFamily="18" charset="0"/>
              </a:rPr>
              <a:t>defines  </a:t>
            </a:r>
            <a:r>
              <a:rPr sz="2600" spc="-10" dirty="0">
                <a:latin typeface="Times New Roman" pitchFamily="18" charset="0"/>
                <a:cs typeface="Times New Roman" pitchFamily="18" charset="0"/>
              </a:rPr>
              <a:t>behavior often </a:t>
            </a:r>
            <a:r>
              <a:rPr sz="2600" spc="-5" dirty="0">
                <a:latin typeface="Times New Roman" pitchFamily="18" charset="0"/>
                <a:cs typeface="Times New Roman" pitchFamily="18" charset="0"/>
              </a:rPr>
              <a:t>depends </a:t>
            </a:r>
            <a:r>
              <a:rPr sz="2600" dirty="0">
                <a:latin typeface="Times New Roman" pitchFamily="18" charset="0"/>
                <a:cs typeface="Times New Roman" pitchFamily="18" charset="0"/>
              </a:rPr>
              <a:t>on the </a:t>
            </a:r>
            <a:r>
              <a:rPr sz="2600" spc="-15" dirty="0">
                <a:latin typeface="Times New Roman" pitchFamily="18" charset="0"/>
                <a:cs typeface="Times New Roman" pitchFamily="18" charset="0"/>
              </a:rPr>
              <a:t>presence </a:t>
            </a:r>
            <a:r>
              <a:rPr sz="2600" dirty="0">
                <a:latin typeface="Times New Roman" pitchFamily="18" charset="0"/>
                <a:cs typeface="Times New Roman" pitchFamily="18" charset="0"/>
              </a:rPr>
              <a:t>of  </a:t>
            </a:r>
            <a:r>
              <a:rPr sz="2600" spc="5" dirty="0">
                <a:latin typeface="Times New Roman" pitchFamily="18" charset="0"/>
                <a:cs typeface="Times New Roman" pitchFamily="18" charset="0"/>
              </a:rPr>
              <a:t>specific </a:t>
            </a:r>
            <a:r>
              <a:rPr sz="2600" spc="-5" dirty="0">
                <a:latin typeface="Times New Roman" pitchFamily="18" charset="0"/>
                <a:cs typeface="Times New Roman" pitchFamily="18" charset="0"/>
              </a:rPr>
              <a:t>objects. </a:t>
            </a:r>
            <a:r>
              <a:rPr sz="2600" spc="-90" dirty="0">
                <a:latin typeface="Times New Roman" pitchFamily="18" charset="0"/>
                <a:cs typeface="Times New Roman" pitchFamily="18" charset="0"/>
              </a:rPr>
              <a:t>We </a:t>
            </a:r>
            <a:r>
              <a:rPr sz="2600" spc="-5" dirty="0">
                <a:latin typeface="Times New Roman" pitchFamily="18" charset="0"/>
                <a:cs typeface="Times New Roman" pitchFamily="18" charset="0"/>
              </a:rPr>
              <a:t>call </a:t>
            </a:r>
            <a:r>
              <a:rPr sz="2600" dirty="0">
                <a:latin typeface="Times New Roman" pitchFamily="18" charset="0"/>
                <a:cs typeface="Times New Roman" pitchFamily="18" charset="0"/>
              </a:rPr>
              <a:t>such objects </a:t>
            </a:r>
            <a:r>
              <a:rPr sz="2600" spc="-10" dirty="0">
                <a:uFill>
                  <a:solidFill>
                    <a:srgbClr val="000000"/>
                  </a:solidFill>
                </a:uFill>
                <a:latin typeface="Times New Roman" pitchFamily="18" charset="0"/>
                <a:cs typeface="Times New Roman" pitchFamily="18" charset="0"/>
              </a:rPr>
              <a:t>material </a:t>
            </a:r>
            <a:r>
              <a:rPr sz="2600" spc="-10" dirty="0">
                <a:latin typeface="Times New Roman" pitchFamily="18" charset="0"/>
                <a:cs typeface="Times New Roman" pitchFamily="18" charset="0"/>
              </a:rPr>
              <a:t> </a:t>
            </a:r>
            <a:r>
              <a:rPr sz="2600" spc="-5" dirty="0">
                <a:uFill>
                  <a:solidFill>
                    <a:srgbClr val="000000"/>
                  </a:solidFill>
                </a:uFill>
                <a:latin typeface="Times New Roman" pitchFamily="18" charset="0"/>
                <a:cs typeface="Times New Roman" pitchFamily="18" charset="0"/>
              </a:rPr>
              <a:t>culture.</a:t>
            </a:r>
            <a:endParaRPr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Text Placeholder 2"/>
          <p:cNvSpPr>
            <a:spLocks noGrp="1"/>
          </p:cNvSpPr>
          <p:nvPr>
            <p:ph type="body" idx="1"/>
          </p:nvPr>
        </p:nvSpPr>
        <p:spPr>
          <a:xfrm>
            <a:off x="581659" y="2392807"/>
            <a:ext cx="7980680" cy="1107996"/>
          </a:xfrm>
        </p:spPr>
        <p:txBody>
          <a:bodyPr/>
          <a:lstStyle/>
          <a:p>
            <a:pPr algn="just">
              <a:buFont typeface="Arial" pitchFamily="34" charset="0"/>
              <a:buChar char="•"/>
            </a:pPr>
            <a:r>
              <a:rPr lang="en-GB" sz="2400" dirty="0" smtClean="0">
                <a:latin typeface="Times New Roman" pitchFamily="18" charset="0"/>
                <a:cs typeface="Times New Roman" pitchFamily="18" charset="0"/>
              </a:rPr>
              <a:t>These Includes Homes, neighborhoods, cities, schools, churches, temples, mosques, offices, factories, good and product, means of production etc</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990600"/>
            <a:ext cx="4566920" cy="788035"/>
          </a:xfrm>
          <a:prstGeom prst="rect">
            <a:avLst/>
          </a:prstGeom>
        </p:spPr>
        <p:txBody>
          <a:bodyPr vert="horz" wrap="square" lIns="0" tIns="13335" rIns="0" bIns="0" rtlCol="0">
            <a:spAutoFit/>
          </a:bodyPr>
          <a:lstStyle/>
          <a:p>
            <a:pPr marL="12700">
              <a:lnSpc>
                <a:spcPct val="100000"/>
              </a:lnSpc>
              <a:spcBef>
                <a:spcPts val="105"/>
              </a:spcBef>
            </a:pPr>
            <a:r>
              <a:rPr lang="en-GB" spc="-40" dirty="0" smtClean="0">
                <a:latin typeface="Times New Roman" pitchFamily="18" charset="0"/>
                <a:cs typeface="Times New Roman" pitchFamily="18" charset="0"/>
              </a:rPr>
              <a:t>COMPONENTS</a:t>
            </a:r>
            <a:endParaRPr lang="en-GB" spc="-40" dirty="0">
              <a:latin typeface="Times New Roman" pitchFamily="18" charset="0"/>
              <a:cs typeface="Times New Roman" pitchFamily="18" charset="0"/>
            </a:endParaRPr>
          </a:p>
        </p:txBody>
      </p:sp>
      <p:sp>
        <p:nvSpPr>
          <p:cNvPr id="3" name="object 3"/>
          <p:cNvSpPr txBox="1"/>
          <p:nvPr/>
        </p:nvSpPr>
        <p:spPr>
          <a:xfrm>
            <a:off x="535940" y="1824655"/>
            <a:ext cx="7722870" cy="3412473"/>
          </a:xfrm>
          <a:prstGeom prst="rect">
            <a:avLst/>
          </a:prstGeom>
        </p:spPr>
        <p:txBody>
          <a:bodyPr vert="horz" wrap="square" lIns="0" tIns="128270" rIns="0" bIns="0" rtlCol="0">
            <a:spAutoFit/>
          </a:bodyPr>
          <a:lstStyle/>
          <a:p>
            <a:pPr marL="287020" indent="-274320">
              <a:lnSpc>
                <a:spcPct val="100000"/>
              </a:lnSpc>
              <a:spcBef>
                <a:spcPts val="1010"/>
              </a:spcBef>
              <a:buClr>
                <a:srgbClr val="959595"/>
              </a:buClr>
              <a:buSzPct val="94444"/>
              <a:buFont typeface="Arial" pitchFamily="34" charset="0"/>
              <a:buChar char="•"/>
              <a:tabLst>
                <a:tab pos="287020" algn="l"/>
              </a:tabLst>
            </a:pPr>
            <a:r>
              <a:rPr lang="en-GB" sz="3000" dirty="0" smtClean="0">
                <a:latin typeface="Times New Roman" pitchFamily="18" charset="0"/>
                <a:cs typeface="Times New Roman" pitchFamily="18" charset="0"/>
              </a:rPr>
              <a:t>Culture varies from one another and it shares four major components.</a:t>
            </a:r>
          </a:p>
          <a:p>
            <a:pPr marL="527050" indent="-514350">
              <a:lnSpc>
                <a:spcPct val="100000"/>
              </a:lnSpc>
              <a:spcBef>
                <a:spcPts val="1010"/>
              </a:spcBef>
              <a:buClr>
                <a:srgbClr val="959595"/>
              </a:buClr>
              <a:buSzPct val="94444"/>
              <a:buFont typeface="+mj-lt"/>
              <a:buAutoNum type="arabicPeriod"/>
              <a:tabLst>
                <a:tab pos="287020" algn="l"/>
              </a:tabLst>
            </a:pPr>
            <a:r>
              <a:rPr lang="en-GB" sz="3000" dirty="0" smtClean="0">
                <a:latin typeface="Times New Roman" pitchFamily="18" charset="0"/>
                <a:cs typeface="Times New Roman" pitchFamily="18" charset="0"/>
              </a:rPr>
              <a:t>Cognitive Component</a:t>
            </a:r>
          </a:p>
          <a:p>
            <a:pPr marL="527050" indent="-514350">
              <a:lnSpc>
                <a:spcPct val="100000"/>
              </a:lnSpc>
              <a:spcBef>
                <a:spcPts val="1010"/>
              </a:spcBef>
              <a:buClr>
                <a:srgbClr val="959595"/>
              </a:buClr>
              <a:buSzPct val="94444"/>
              <a:buFont typeface="+mj-lt"/>
              <a:buAutoNum type="arabicPeriod"/>
              <a:tabLst>
                <a:tab pos="287020" algn="l"/>
              </a:tabLst>
            </a:pPr>
            <a:r>
              <a:rPr lang="en-GB" sz="3000" dirty="0" smtClean="0">
                <a:latin typeface="Times New Roman" pitchFamily="18" charset="0"/>
                <a:cs typeface="Times New Roman" pitchFamily="18" charset="0"/>
              </a:rPr>
              <a:t>Behavioural Aspects </a:t>
            </a:r>
          </a:p>
          <a:p>
            <a:pPr marL="527050" indent="-514350">
              <a:lnSpc>
                <a:spcPct val="100000"/>
              </a:lnSpc>
              <a:spcBef>
                <a:spcPts val="1010"/>
              </a:spcBef>
              <a:buClr>
                <a:srgbClr val="959595"/>
              </a:buClr>
              <a:buSzPct val="94444"/>
              <a:buFont typeface="+mj-lt"/>
              <a:buAutoNum type="arabicPeriod"/>
              <a:tabLst>
                <a:tab pos="287020" algn="l"/>
              </a:tabLst>
            </a:pPr>
            <a:r>
              <a:rPr lang="en-GB" sz="3000" dirty="0" smtClean="0">
                <a:latin typeface="Times New Roman" pitchFamily="18" charset="0"/>
                <a:cs typeface="Times New Roman" pitchFamily="18" charset="0"/>
              </a:rPr>
              <a:t>Communication</a:t>
            </a:r>
          </a:p>
          <a:p>
            <a:pPr marL="527050" indent="-514350">
              <a:lnSpc>
                <a:spcPct val="100000"/>
              </a:lnSpc>
              <a:spcBef>
                <a:spcPts val="1010"/>
              </a:spcBef>
              <a:buClr>
                <a:srgbClr val="959595"/>
              </a:buClr>
              <a:buSzPct val="94444"/>
              <a:buFont typeface="+mj-lt"/>
              <a:buAutoNum type="arabicPeriod"/>
              <a:tabLst>
                <a:tab pos="287020" algn="l"/>
              </a:tabLst>
            </a:pPr>
            <a:r>
              <a:rPr lang="en-GB" sz="3000" dirty="0" smtClean="0">
                <a:latin typeface="Times New Roman" pitchFamily="18" charset="0"/>
                <a:cs typeface="Times New Roman" pitchFamily="18" charset="0"/>
              </a:rPr>
              <a:t>Material </a:t>
            </a:r>
            <a:endParaRP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031494"/>
            <a:ext cx="8255000" cy="1107996"/>
          </a:xfrm>
        </p:spPr>
        <p:txBody>
          <a:bodyPr/>
          <a:lstStyle/>
          <a:p>
            <a:r>
              <a:rPr lang="en-GB" sz="3600" dirty="0" smtClean="0">
                <a:latin typeface="Times New Roman" pitchFamily="18" charset="0"/>
                <a:cs typeface="Times New Roman" pitchFamily="18" charset="0"/>
              </a:rPr>
              <a:t>COGNITIVE COMPONENT</a:t>
            </a:r>
            <a:br>
              <a:rPr lang="en-GB" sz="3600" dirty="0" smtClean="0">
                <a:latin typeface="Times New Roman" pitchFamily="18" charset="0"/>
                <a:cs typeface="Times New Roman" pitchFamily="18" charset="0"/>
              </a:rPr>
            </a:br>
            <a:r>
              <a:rPr lang="en-GB" sz="3600" dirty="0" smtClean="0">
                <a:latin typeface="Times New Roman" pitchFamily="18" charset="0"/>
                <a:cs typeface="Times New Roman" pitchFamily="18" charset="0"/>
              </a:rPr>
              <a:t>IDEAS/KNOWLEDGE/BELIEFS</a:t>
            </a:r>
            <a:endParaRPr lang="en-GB" sz="3600" dirty="0">
              <a:latin typeface="Times New Roman" pitchFamily="18" charset="0"/>
              <a:cs typeface="Times New Roman" pitchFamily="18" charset="0"/>
            </a:endParaRPr>
          </a:p>
        </p:txBody>
      </p:sp>
      <p:sp>
        <p:nvSpPr>
          <p:cNvPr id="3" name="Text Placeholder 2"/>
          <p:cNvSpPr>
            <a:spLocks noGrp="1"/>
          </p:cNvSpPr>
          <p:nvPr>
            <p:ph type="body" idx="1"/>
          </p:nvPr>
        </p:nvSpPr>
        <p:spPr>
          <a:xfrm>
            <a:off x="581659" y="2392807"/>
            <a:ext cx="7980680" cy="4154984"/>
          </a:xfrm>
        </p:spPr>
        <p:txBody>
          <a:bodyPr/>
          <a:lstStyle/>
          <a:p>
            <a:pPr algn="just">
              <a:buFont typeface="Arial" pitchFamily="34" charset="0"/>
              <a:buChar char="•"/>
            </a:pPr>
            <a:r>
              <a:rPr lang="en-GB" sz="2800" dirty="0" smtClean="0">
                <a:latin typeface="Times New Roman" pitchFamily="18" charset="0"/>
                <a:cs typeface="Times New Roman" pitchFamily="18" charset="0"/>
              </a:rPr>
              <a:t>The cognitive components of culture consists of definition of  what exists, or the reality of the world. </a:t>
            </a:r>
          </a:p>
          <a:p>
            <a:pPr algn="just">
              <a:buFont typeface="Arial" pitchFamily="34" charset="0"/>
              <a:buChar char="•"/>
            </a:pPr>
            <a:r>
              <a:rPr lang="en-GB" sz="2800" b="1" dirty="0" smtClean="0">
                <a:latin typeface="Times New Roman" pitchFamily="18" charset="0"/>
                <a:cs typeface="Times New Roman" pitchFamily="18" charset="0"/>
              </a:rPr>
              <a:t>Knowledge</a:t>
            </a:r>
            <a:r>
              <a:rPr lang="en-GB" sz="2800" dirty="0" smtClean="0">
                <a:latin typeface="Times New Roman" pitchFamily="18" charset="0"/>
                <a:cs typeface="Times New Roman" pitchFamily="18" charset="0"/>
              </a:rPr>
              <a:t> is the one part of cognitive culture , refers to ideas and information that can be shown to have empirical, that is objective and factual support. The most highly refined knowledge comes from the physical sciences. A special kind of knowledge, which is directed towards practical application in the physical and social world , is called technology.</a:t>
            </a:r>
          </a:p>
          <a:p>
            <a:pPr algn="just">
              <a:buFont typeface="Arial" pitchFamily="34" charset="0"/>
              <a:buChar char="•"/>
            </a:pP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Text Placeholder 2"/>
          <p:cNvSpPr>
            <a:spLocks noGrp="1"/>
          </p:cNvSpPr>
          <p:nvPr>
            <p:ph type="body" idx="1"/>
          </p:nvPr>
        </p:nvSpPr>
        <p:spPr>
          <a:xfrm>
            <a:off x="762000" y="2286000"/>
            <a:ext cx="7543800" cy="4953714"/>
          </a:xfrm>
        </p:spPr>
        <p:txBody>
          <a:bodyPr/>
          <a:lstStyle/>
          <a:p>
            <a:pPr algn="just">
              <a:buFont typeface="Arial" pitchFamily="34" charset="0"/>
              <a:buChar char="•"/>
            </a:pPr>
            <a:r>
              <a:rPr lang="en-GB" sz="2800" dirty="0" smtClean="0">
                <a:latin typeface="Times New Roman" pitchFamily="18" charset="0"/>
                <a:cs typeface="Times New Roman" pitchFamily="18" charset="0"/>
              </a:rPr>
              <a:t>Knowledge that is less reliable less capable of empirical demonstration is called </a:t>
            </a:r>
            <a:r>
              <a:rPr lang="en-GB" sz="2800" b="1" dirty="0" smtClean="0">
                <a:latin typeface="Times New Roman" pitchFamily="18" charset="0"/>
                <a:cs typeface="Times New Roman" pitchFamily="18" charset="0"/>
              </a:rPr>
              <a:t>beliefs</a:t>
            </a:r>
            <a:r>
              <a:rPr lang="en-GB" sz="2800" dirty="0" smtClean="0">
                <a:latin typeface="Times New Roman" pitchFamily="18" charset="0"/>
                <a:cs typeface="Times New Roman" pitchFamily="18" charset="0"/>
              </a:rPr>
              <a:t>. These are ideas  or theories about the nature of physical and social world. Beliefs also include idea about supernatural reality such as god , spirits etc.</a:t>
            </a:r>
          </a:p>
          <a:p>
            <a:pPr marL="0" lvl="1" algn="just">
              <a:buFont typeface="Arial" pitchFamily="34" charset="0"/>
              <a:buChar char="•"/>
            </a:pPr>
            <a:r>
              <a:rPr lang="en-GB" sz="2800" b="1" spc="-10" dirty="0" smtClean="0">
                <a:latin typeface="Times New Roman" pitchFamily="18" charset="0"/>
                <a:cs typeface="Times New Roman" pitchFamily="18" charset="0"/>
              </a:rPr>
              <a:t>Ideas </a:t>
            </a:r>
            <a:r>
              <a:rPr lang="en-GB" sz="2800" spc="-15" dirty="0" smtClean="0">
                <a:latin typeface="Times New Roman" pitchFamily="18" charset="0"/>
                <a:cs typeface="Times New Roman" pitchFamily="18" charset="0"/>
              </a:rPr>
              <a:t>are </a:t>
            </a:r>
            <a:r>
              <a:rPr lang="en-GB" sz="2800" dirty="0" smtClean="0">
                <a:latin typeface="Times New Roman" pitchFamily="18" charset="0"/>
                <a:cs typeface="Times New Roman" pitchFamily="18" charset="0"/>
              </a:rPr>
              <a:t>mental </a:t>
            </a:r>
            <a:r>
              <a:rPr lang="en-GB" sz="2800" spc="-10" dirty="0" smtClean="0">
                <a:latin typeface="Times New Roman" pitchFamily="18" charset="0"/>
                <a:cs typeface="Times New Roman" pitchFamily="18" charset="0"/>
              </a:rPr>
              <a:t>representations  </a:t>
            </a:r>
            <a:r>
              <a:rPr lang="en-GB" sz="2800" spc="-20" dirty="0" smtClean="0">
                <a:latin typeface="Times New Roman" pitchFamily="18" charset="0"/>
                <a:cs typeface="Times New Roman" pitchFamily="18" charset="0"/>
              </a:rPr>
              <a:t>(concepts, </a:t>
            </a:r>
            <a:r>
              <a:rPr lang="en-GB" sz="2800" spc="-15" dirty="0" smtClean="0">
                <a:latin typeface="Times New Roman" pitchFamily="18" charset="0"/>
                <a:cs typeface="Times New Roman" pitchFamily="18" charset="0"/>
              </a:rPr>
              <a:t>categories, </a:t>
            </a:r>
            <a:r>
              <a:rPr lang="en-GB" sz="2800" spc="-5" dirty="0" smtClean="0">
                <a:latin typeface="Times New Roman" pitchFamily="18" charset="0"/>
                <a:cs typeface="Times New Roman" pitchFamily="18" charset="0"/>
              </a:rPr>
              <a:t>metaphors) used </a:t>
            </a:r>
            <a:r>
              <a:rPr lang="en-GB" sz="2800" spc="-30" dirty="0" smtClean="0">
                <a:latin typeface="Times New Roman" pitchFamily="18" charset="0"/>
                <a:cs typeface="Times New Roman" pitchFamily="18" charset="0"/>
              </a:rPr>
              <a:t>to  </a:t>
            </a:r>
            <a:r>
              <a:rPr lang="en-GB" sz="2800" spc="-10" dirty="0" smtClean="0">
                <a:latin typeface="Times New Roman" pitchFamily="18" charset="0"/>
                <a:cs typeface="Times New Roman" pitchFamily="18" charset="0"/>
              </a:rPr>
              <a:t>organize </a:t>
            </a:r>
            <a:r>
              <a:rPr lang="en-GB" sz="2800" dirty="0" smtClean="0">
                <a:latin typeface="Times New Roman" pitchFamily="18" charset="0"/>
                <a:cs typeface="Times New Roman" pitchFamily="18" charset="0"/>
              </a:rPr>
              <a:t>stimulus; </a:t>
            </a:r>
            <a:r>
              <a:rPr lang="en-GB" sz="2800" spc="-5" dirty="0" smtClean="0">
                <a:latin typeface="Times New Roman" pitchFamily="18" charset="0"/>
                <a:cs typeface="Times New Roman" pitchFamily="18" charset="0"/>
              </a:rPr>
              <a:t>they </a:t>
            </a:r>
            <a:r>
              <a:rPr lang="en-GB" sz="2800" spc="-15" dirty="0" smtClean="0">
                <a:latin typeface="Times New Roman" pitchFamily="18" charset="0"/>
                <a:cs typeface="Times New Roman" pitchFamily="18" charset="0"/>
              </a:rPr>
              <a:t>are </a:t>
            </a:r>
            <a:r>
              <a:rPr lang="en-GB" sz="2800" spc="-5" dirty="0" smtClean="0">
                <a:latin typeface="Times New Roman" pitchFamily="18" charset="0"/>
                <a:cs typeface="Times New Roman" pitchFamily="18" charset="0"/>
              </a:rPr>
              <a:t>the basic units  </a:t>
            </a:r>
            <a:r>
              <a:rPr lang="en-GB" sz="2800" dirty="0" smtClean="0">
                <a:latin typeface="Times New Roman" pitchFamily="18" charset="0"/>
                <a:cs typeface="Times New Roman" pitchFamily="18" charset="0"/>
              </a:rPr>
              <a:t>out of </a:t>
            </a:r>
            <a:r>
              <a:rPr lang="en-GB" sz="2800" spc="-5" dirty="0" smtClean="0">
                <a:latin typeface="Times New Roman" pitchFamily="18" charset="0"/>
                <a:cs typeface="Times New Roman" pitchFamily="18" charset="0"/>
              </a:rPr>
              <a:t>which </a:t>
            </a:r>
            <a:r>
              <a:rPr lang="en-GB" sz="2800" spc="-20" dirty="0" smtClean="0">
                <a:latin typeface="Times New Roman" pitchFamily="18" charset="0"/>
                <a:cs typeface="Times New Roman" pitchFamily="18" charset="0"/>
              </a:rPr>
              <a:t>knowledge </a:t>
            </a:r>
            <a:r>
              <a:rPr lang="en-GB" sz="2800" spc="-5" dirty="0" smtClean="0">
                <a:latin typeface="Times New Roman" pitchFamily="18" charset="0"/>
                <a:cs typeface="Times New Roman" pitchFamily="18" charset="0"/>
              </a:rPr>
              <a:t>is </a:t>
            </a:r>
            <a:r>
              <a:rPr lang="en-GB" sz="2800" spc="-15" dirty="0" smtClean="0">
                <a:latin typeface="Times New Roman" pitchFamily="18" charset="0"/>
                <a:cs typeface="Times New Roman" pitchFamily="18" charset="0"/>
              </a:rPr>
              <a:t>constructed</a:t>
            </a:r>
            <a:r>
              <a:rPr lang="en-GB" sz="2800" spc="-475"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and  a </a:t>
            </a:r>
            <a:r>
              <a:rPr lang="en-GB" sz="2800" spc="-35" dirty="0" smtClean="0">
                <a:latin typeface="Times New Roman" pitchFamily="18" charset="0"/>
                <a:cs typeface="Times New Roman" pitchFamily="18" charset="0"/>
              </a:rPr>
              <a:t>word</a:t>
            </a:r>
            <a:r>
              <a:rPr lang="en-GB" sz="2800" spc="-240" dirty="0" smtClean="0">
                <a:latin typeface="Times New Roman" pitchFamily="18" charset="0"/>
                <a:cs typeface="Times New Roman" pitchFamily="18" charset="0"/>
              </a:rPr>
              <a:t> </a:t>
            </a:r>
            <a:r>
              <a:rPr lang="en-GB" sz="2800" spc="-25" dirty="0" smtClean="0">
                <a:latin typeface="Times New Roman" pitchFamily="18" charset="0"/>
                <a:cs typeface="Times New Roman" pitchFamily="18" charset="0"/>
              </a:rPr>
              <a:t>emerges</a:t>
            </a:r>
            <a:r>
              <a:rPr lang="en-GB" sz="2000" spc="-25" dirty="0" smtClean="0">
                <a:latin typeface="Times New Roman" pitchFamily="18" charset="0"/>
                <a:cs typeface="Times New Roman" pitchFamily="18" charset="0"/>
              </a:rPr>
              <a:t>.</a:t>
            </a:r>
            <a:endParaRPr lang="en-GB" sz="2000" dirty="0" smtClean="0">
              <a:latin typeface="Times New Roman" pitchFamily="18" charset="0"/>
              <a:cs typeface="Times New Roman" pitchFamily="18" charset="0"/>
            </a:endParaRPr>
          </a:p>
          <a:p>
            <a:pPr algn="just"/>
            <a:endParaRPr lang="en-GB" sz="2000" dirty="0" smtClean="0">
              <a:latin typeface="Times New Roman" pitchFamily="18" charset="0"/>
              <a:cs typeface="Times New Roman" pitchFamily="18" charset="0"/>
            </a:endParaRPr>
          </a:p>
          <a:p>
            <a:pPr algn="just"/>
            <a:endParaRPr lang="en-GB" sz="2000" dirty="0" smtClean="0">
              <a:latin typeface="Times New Roman" pitchFamily="18" charset="0"/>
              <a:cs typeface="Times New Roman" pitchFamily="18" charset="0"/>
            </a:endParaRPr>
          </a:p>
          <a:p>
            <a:endParaRPr lang="en-GB"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031494"/>
            <a:ext cx="8255000" cy="1107996"/>
          </a:xfrm>
        </p:spPr>
        <p:txBody>
          <a:bodyPr/>
          <a:lstStyle/>
          <a:p>
            <a:r>
              <a:rPr lang="en-GB" sz="3600" spc="-30" dirty="0" smtClean="0">
                <a:latin typeface="Times New Roman" pitchFamily="18" charset="0"/>
                <a:cs typeface="Times New Roman" pitchFamily="18" charset="0"/>
              </a:rPr>
              <a:t>NORMATIVE/BEHAVIORAL</a:t>
            </a:r>
            <a:r>
              <a:rPr lang="en-GB" sz="3600" spc="-70" dirty="0" smtClean="0">
                <a:latin typeface="Times New Roman" pitchFamily="18" charset="0"/>
                <a:cs typeface="Times New Roman" pitchFamily="18" charset="0"/>
              </a:rPr>
              <a:t> </a:t>
            </a:r>
            <a:r>
              <a:rPr lang="en-GB" sz="3600" spc="-10" dirty="0" smtClean="0">
                <a:latin typeface="Times New Roman" pitchFamily="18" charset="0"/>
                <a:cs typeface="Times New Roman" pitchFamily="18" charset="0"/>
              </a:rPr>
              <a:t>COMPONENT</a:t>
            </a:r>
            <a:endParaRPr lang="en-GB" sz="3600" dirty="0">
              <a:latin typeface="Times New Roman" pitchFamily="18" charset="0"/>
              <a:cs typeface="Times New Roman" pitchFamily="18" charset="0"/>
            </a:endParaRPr>
          </a:p>
        </p:txBody>
      </p:sp>
      <p:sp>
        <p:nvSpPr>
          <p:cNvPr id="3" name="Text Placeholder 2"/>
          <p:cNvSpPr>
            <a:spLocks noGrp="1"/>
          </p:cNvSpPr>
          <p:nvPr>
            <p:ph type="body" idx="1"/>
          </p:nvPr>
        </p:nvSpPr>
        <p:spPr>
          <a:xfrm>
            <a:off x="533400" y="2438400"/>
            <a:ext cx="7980680" cy="3628787"/>
          </a:xfrm>
        </p:spPr>
        <p:txBody>
          <a:bodyPr/>
          <a:lstStyle/>
          <a:p>
            <a:pPr algn="just">
              <a:buFont typeface="Arial" pitchFamily="34" charset="0"/>
              <a:buChar char="•"/>
            </a:pPr>
            <a:r>
              <a:rPr lang="en-GB" sz="2400" dirty="0" smtClean="0">
                <a:latin typeface="Times New Roman" pitchFamily="18" charset="0"/>
                <a:cs typeface="Times New Roman" pitchFamily="18" charset="0"/>
              </a:rPr>
              <a:t>The normative component of culture consists of definition of what ought to be .Included are values and specific rules of conduct (norms) by which human behaviour is guided and regulated.</a:t>
            </a:r>
          </a:p>
          <a:p>
            <a:pPr algn="just">
              <a:buFont typeface="Arial" pitchFamily="34" charset="0"/>
              <a:buChar char="•"/>
            </a:pPr>
            <a:r>
              <a:rPr lang="en-GB" sz="2400" dirty="0" smtClean="0">
                <a:latin typeface="Times New Roman" pitchFamily="18" charset="0"/>
                <a:cs typeface="Times New Roman" pitchFamily="18" charset="0"/>
              </a:rPr>
              <a:t>Many parts of culture consist of both cognitive and normative components. The leading ideologies of our time democracy, capitalism, communism, socialism which directly or indirectly shape much human behaviour in the world, are large system of ideas that defines both what is or exists, and what ought to be.  </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00200"/>
            <a:ext cx="7980680" cy="3648178"/>
          </a:xfrm>
        </p:spPr>
        <p:txBody>
          <a:bodyPr/>
          <a:lstStyle/>
          <a:p>
            <a:pPr marL="287020" indent="-274320" algn="just">
              <a:lnSpc>
                <a:spcPct val="100000"/>
              </a:lnSpc>
              <a:spcBef>
                <a:spcPts val="1010"/>
              </a:spcBef>
              <a:buClr>
                <a:srgbClr val="959595"/>
              </a:buClr>
              <a:buSzPct val="94444"/>
              <a:tabLst>
                <a:tab pos="287020" algn="l"/>
              </a:tabLst>
            </a:pPr>
            <a:r>
              <a:rPr lang="en-GB" sz="3600" b="1" spc="-15" dirty="0" smtClean="0">
                <a:latin typeface="Times New Roman" pitchFamily="18" charset="0"/>
                <a:cs typeface="Times New Roman" pitchFamily="18" charset="0"/>
              </a:rPr>
              <a:t>NORMS</a:t>
            </a:r>
            <a:endParaRPr lang="en-GB" sz="3600" dirty="0" smtClean="0">
              <a:latin typeface="Times New Roman" pitchFamily="18" charset="0"/>
              <a:cs typeface="Times New Roman" pitchFamily="18" charset="0"/>
            </a:endParaRPr>
          </a:p>
          <a:p>
            <a:pPr marL="287020" indent="-274320" algn="just">
              <a:lnSpc>
                <a:spcPct val="100000"/>
              </a:lnSpc>
              <a:spcBef>
                <a:spcPts val="1010"/>
              </a:spcBef>
              <a:buClr>
                <a:srgbClr val="959595"/>
              </a:buClr>
              <a:buSzPct val="94444"/>
              <a:buFont typeface="Wingdings 2"/>
              <a:buChar char=""/>
              <a:tabLst>
                <a:tab pos="287020" algn="l"/>
              </a:tabLst>
            </a:pPr>
            <a:r>
              <a:rPr lang="en-GB" sz="3000" spc="-15" dirty="0" smtClean="0">
                <a:latin typeface="Times New Roman" pitchFamily="18" charset="0"/>
                <a:cs typeface="Times New Roman" pitchFamily="18" charset="0"/>
              </a:rPr>
              <a:t>Norms</a:t>
            </a:r>
            <a:r>
              <a:rPr lang="en-GB" sz="3000" spc="-150" dirty="0" smtClean="0">
                <a:latin typeface="Times New Roman" pitchFamily="18" charset="0"/>
                <a:cs typeface="Times New Roman" pitchFamily="18" charset="0"/>
              </a:rPr>
              <a:t> </a:t>
            </a:r>
            <a:r>
              <a:rPr lang="en-GB" sz="3000" spc="-15" dirty="0" smtClean="0">
                <a:latin typeface="Times New Roman" pitchFamily="18" charset="0"/>
                <a:cs typeface="Times New Roman" pitchFamily="18" charset="0"/>
              </a:rPr>
              <a:t>are</a:t>
            </a:r>
            <a:r>
              <a:rPr lang="en-GB" sz="3000" spc="-120" dirty="0" smtClean="0">
                <a:latin typeface="Times New Roman" pitchFamily="18" charset="0"/>
                <a:cs typeface="Times New Roman" pitchFamily="18" charset="0"/>
              </a:rPr>
              <a:t> </a:t>
            </a:r>
            <a:r>
              <a:rPr lang="en-GB" sz="3000" spc="-5" dirty="0" smtClean="0">
                <a:latin typeface="Times New Roman" pitchFamily="18" charset="0"/>
                <a:cs typeface="Times New Roman" pitchFamily="18" charset="0"/>
              </a:rPr>
              <a:t>rules</a:t>
            </a:r>
            <a:r>
              <a:rPr lang="en-GB" sz="3000" spc="-140"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rPr>
              <a:t>and</a:t>
            </a:r>
            <a:r>
              <a:rPr lang="en-GB" sz="3000" spc="-95" dirty="0" smtClean="0">
                <a:latin typeface="Times New Roman" pitchFamily="18" charset="0"/>
                <a:cs typeface="Times New Roman" pitchFamily="18" charset="0"/>
              </a:rPr>
              <a:t> </a:t>
            </a:r>
            <a:r>
              <a:rPr lang="en-GB" sz="3000" spc="-5" dirty="0" smtClean="0">
                <a:latin typeface="Times New Roman" pitchFamily="18" charset="0"/>
                <a:cs typeface="Times New Roman" pitchFamily="18" charset="0"/>
              </a:rPr>
              <a:t>expectations</a:t>
            </a:r>
            <a:r>
              <a:rPr lang="en-GB" sz="3000" spc="-70" dirty="0" smtClean="0">
                <a:latin typeface="Times New Roman" pitchFamily="18" charset="0"/>
                <a:cs typeface="Times New Roman" pitchFamily="18" charset="0"/>
              </a:rPr>
              <a:t> </a:t>
            </a:r>
            <a:r>
              <a:rPr lang="en-GB" sz="3000" spc="-15" dirty="0" smtClean="0">
                <a:latin typeface="Times New Roman" pitchFamily="18" charset="0"/>
                <a:cs typeface="Times New Roman" pitchFamily="18" charset="0"/>
              </a:rPr>
              <a:t>by</a:t>
            </a:r>
            <a:r>
              <a:rPr lang="en-GB" sz="3000" spc="-155" dirty="0" smtClean="0">
                <a:latin typeface="Times New Roman" pitchFamily="18" charset="0"/>
                <a:cs typeface="Times New Roman" pitchFamily="18" charset="0"/>
              </a:rPr>
              <a:t> </a:t>
            </a:r>
            <a:r>
              <a:rPr lang="en-GB" sz="3000" spc="-5" dirty="0" smtClean="0">
                <a:latin typeface="Times New Roman" pitchFamily="18" charset="0"/>
                <a:cs typeface="Times New Roman" pitchFamily="18" charset="0"/>
              </a:rPr>
              <a:t>which  </a:t>
            </a:r>
            <a:r>
              <a:rPr lang="en-GB" sz="3000" dirty="0" smtClean="0">
                <a:latin typeface="Times New Roman" pitchFamily="18" charset="0"/>
                <a:cs typeface="Times New Roman" pitchFamily="18" charset="0"/>
              </a:rPr>
              <a:t>a society guides </a:t>
            </a:r>
            <a:r>
              <a:rPr lang="en-GB" sz="3000" spc="-5" dirty="0" smtClean="0">
                <a:latin typeface="Times New Roman" pitchFamily="18" charset="0"/>
                <a:cs typeface="Times New Roman" pitchFamily="18" charset="0"/>
              </a:rPr>
              <a:t>the </a:t>
            </a:r>
            <a:r>
              <a:rPr lang="en-GB" sz="3000" spc="-15" dirty="0" smtClean="0">
                <a:latin typeface="Times New Roman" pitchFamily="18" charset="0"/>
                <a:cs typeface="Times New Roman" pitchFamily="18" charset="0"/>
              </a:rPr>
              <a:t>behaviour </a:t>
            </a:r>
            <a:r>
              <a:rPr lang="en-GB" sz="3000" dirty="0" smtClean="0">
                <a:latin typeface="Times New Roman" pitchFamily="18" charset="0"/>
                <a:cs typeface="Times New Roman" pitchFamily="18" charset="0"/>
              </a:rPr>
              <a:t>of </a:t>
            </a:r>
            <a:r>
              <a:rPr lang="en-GB" sz="3000" spc="-5" dirty="0" smtClean="0">
                <a:latin typeface="Times New Roman" pitchFamily="18" charset="0"/>
                <a:cs typeface="Times New Roman" pitchFamily="18" charset="0"/>
              </a:rPr>
              <a:t>its  </a:t>
            </a:r>
            <a:r>
              <a:rPr lang="en-GB" sz="3000" spc="-10" dirty="0" smtClean="0">
                <a:latin typeface="Times New Roman" pitchFamily="18" charset="0"/>
                <a:cs typeface="Times New Roman" pitchFamily="18" charset="0"/>
              </a:rPr>
              <a:t>members.</a:t>
            </a:r>
            <a:endParaRPr lang="en-GB" sz="3000" dirty="0" smtClean="0">
              <a:latin typeface="Times New Roman" pitchFamily="18" charset="0"/>
              <a:cs typeface="Times New Roman" pitchFamily="18" charset="0"/>
            </a:endParaRPr>
          </a:p>
          <a:p>
            <a:pPr marL="287020" indent="-274320" algn="just">
              <a:lnSpc>
                <a:spcPct val="100000"/>
              </a:lnSpc>
              <a:spcBef>
                <a:spcPts val="1010"/>
              </a:spcBef>
              <a:buClr>
                <a:srgbClr val="959595"/>
              </a:buClr>
              <a:buSzPct val="94444"/>
              <a:buFont typeface="Wingdings 2"/>
              <a:buChar char=""/>
              <a:tabLst>
                <a:tab pos="287020" algn="l"/>
              </a:tabLst>
            </a:pPr>
            <a:r>
              <a:rPr lang="en-GB" sz="3000" spc="-15" dirty="0" smtClean="0">
                <a:latin typeface="Times New Roman" pitchFamily="18" charset="0"/>
                <a:cs typeface="Times New Roman" pitchFamily="18" charset="0"/>
              </a:rPr>
              <a:t>Norms are </a:t>
            </a:r>
            <a:r>
              <a:rPr lang="en-GB" sz="3000" spc="-10" dirty="0" smtClean="0">
                <a:latin typeface="Times New Roman" pitchFamily="18" charset="0"/>
                <a:cs typeface="Times New Roman" pitchFamily="18" charset="0"/>
              </a:rPr>
              <a:t>standards </a:t>
            </a:r>
            <a:r>
              <a:rPr lang="en-GB" sz="3000" spc="-5" dirty="0" smtClean="0">
                <a:latin typeface="Times New Roman" pitchFamily="18" charset="0"/>
                <a:cs typeface="Times New Roman" pitchFamily="18" charset="0"/>
              </a:rPr>
              <a:t>that </a:t>
            </a:r>
            <a:r>
              <a:rPr lang="en-GB" sz="3000" spc="5" dirty="0" smtClean="0">
                <a:latin typeface="Times New Roman" pitchFamily="18" charset="0"/>
                <a:cs typeface="Times New Roman" pitchFamily="18" charset="0"/>
              </a:rPr>
              <a:t>define </a:t>
            </a:r>
            <a:r>
              <a:rPr lang="en-GB" sz="3000" spc="-5" dirty="0" smtClean="0">
                <a:latin typeface="Times New Roman" pitchFamily="18" charset="0"/>
                <a:cs typeface="Times New Roman" pitchFamily="18" charset="0"/>
              </a:rPr>
              <a:t>the  obligatory </a:t>
            </a:r>
            <a:r>
              <a:rPr lang="en-GB" sz="3000" dirty="0" smtClean="0">
                <a:latin typeface="Times New Roman" pitchFamily="18" charset="0"/>
                <a:cs typeface="Times New Roman" pitchFamily="18" charset="0"/>
              </a:rPr>
              <a:t>and </a:t>
            </a:r>
            <a:r>
              <a:rPr lang="en-GB" sz="3000" spc="-10" dirty="0" smtClean="0">
                <a:latin typeface="Times New Roman" pitchFamily="18" charset="0"/>
                <a:cs typeface="Times New Roman" pitchFamily="18" charset="0"/>
              </a:rPr>
              <a:t>expected </a:t>
            </a:r>
            <a:r>
              <a:rPr lang="en-GB" sz="3000" spc="-15" dirty="0" smtClean="0">
                <a:latin typeface="Times New Roman" pitchFamily="18" charset="0"/>
                <a:cs typeface="Times New Roman" pitchFamily="18" charset="0"/>
              </a:rPr>
              <a:t>behaviours</a:t>
            </a:r>
            <a:r>
              <a:rPr lang="en-GB" sz="3000" spc="-375"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rPr>
              <a:t>of  people </a:t>
            </a:r>
            <a:r>
              <a:rPr lang="en-GB" sz="3000" spc="-5" dirty="0" smtClean="0">
                <a:latin typeface="Times New Roman" pitchFamily="18" charset="0"/>
                <a:cs typeface="Times New Roman" pitchFamily="18" charset="0"/>
              </a:rPr>
              <a:t>in various</a:t>
            </a:r>
            <a:r>
              <a:rPr lang="en-GB" sz="3000" spc="-375" dirty="0" smtClean="0">
                <a:latin typeface="Times New Roman" pitchFamily="18" charset="0"/>
                <a:cs typeface="Times New Roman" pitchFamily="18" charset="0"/>
              </a:rPr>
              <a:t> </a:t>
            </a:r>
            <a:r>
              <a:rPr lang="en-GB" sz="3000" spc="-5" dirty="0" smtClean="0">
                <a:latin typeface="Times New Roman" pitchFamily="18" charset="0"/>
                <a:cs typeface="Times New Roman" pitchFamily="18" charset="0"/>
              </a:rPr>
              <a:t>situations.</a:t>
            </a:r>
            <a:endParaRPr lang="en-GB" sz="3000" dirty="0" smtClean="0">
              <a:latin typeface="Times New Roman" pitchFamily="18" charset="0"/>
              <a:cs typeface="Times New Roman" pitchFamily="18" charset="0"/>
            </a:endParaRPr>
          </a:p>
          <a:p>
            <a:pPr algn="just"/>
            <a:endParaRPr lang="en-GB" dirty="0" smtClean="0">
              <a:latin typeface="Times New Roman" pitchFamily="18" charset="0"/>
              <a:cs typeface="Times New Roman" pitchFamily="18" charset="0"/>
            </a:endParaRPr>
          </a:p>
          <a:p>
            <a:pPr algn="just"/>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NORMS</a:t>
            </a:r>
            <a:endParaRPr lang="en-GB" dirty="0"/>
          </a:p>
        </p:txBody>
      </p:sp>
      <p:sp>
        <p:nvSpPr>
          <p:cNvPr id="3" name="Text Placeholder 2"/>
          <p:cNvSpPr>
            <a:spLocks noGrp="1"/>
          </p:cNvSpPr>
          <p:nvPr>
            <p:ph type="body" idx="1"/>
          </p:nvPr>
        </p:nvSpPr>
        <p:spPr>
          <a:xfrm>
            <a:off x="581659" y="2392807"/>
            <a:ext cx="7980680" cy="3890809"/>
          </a:xfrm>
        </p:spPr>
        <p:txBody>
          <a:bodyPr/>
          <a:lstStyle/>
          <a:p>
            <a:r>
              <a:rPr lang="en-GB" sz="2400" b="1" dirty="0" smtClean="0">
                <a:latin typeface="Times New Roman" pitchFamily="18" charset="0"/>
                <a:cs typeface="Times New Roman" pitchFamily="18" charset="0"/>
              </a:rPr>
              <a:t>MORES</a:t>
            </a:r>
          </a:p>
          <a:p>
            <a:pPr>
              <a:buFont typeface="Arial" pitchFamily="34" charset="0"/>
              <a:buChar char="•"/>
            </a:pPr>
            <a:r>
              <a:rPr lang="en-GB" sz="2400" dirty="0" smtClean="0">
                <a:latin typeface="Times New Roman" pitchFamily="18" charset="0"/>
                <a:cs typeface="Times New Roman" pitchFamily="18" charset="0"/>
              </a:rPr>
              <a:t>They </a:t>
            </a:r>
            <a:r>
              <a:rPr lang="en-GB" sz="2400" spc="-20" dirty="0" smtClean="0">
                <a:latin typeface="Times New Roman" pitchFamily="18" charset="0"/>
                <a:cs typeface="Times New Roman" pitchFamily="18" charset="0"/>
              </a:rPr>
              <a:t>are </a:t>
            </a:r>
            <a:r>
              <a:rPr lang="en-GB" sz="2400" dirty="0" smtClean="0">
                <a:latin typeface="Times New Roman" pitchFamily="18" charset="0"/>
                <a:cs typeface="Times New Roman" pitchFamily="18" charset="0"/>
              </a:rPr>
              <a:t>customary behaviour  </a:t>
            </a:r>
            <a:r>
              <a:rPr lang="en-GB" sz="2400" spc="-5" dirty="0" smtClean="0">
                <a:latin typeface="Times New Roman" pitchFamily="18" charset="0"/>
                <a:cs typeface="Times New Roman" pitchFamily="18" charset="0"/>
              </a:rPr>
              <a:t>patterns </a:t>
            </a:r>
            <a:r>
              <a:rPr lang="en-GB" sz="2400" dirty="0" smtClean="0">
                <a:latin typeface="Times New Roman" pitchFamily="18" charset="0"/>
                <a:cs typeface="Times New Roman" pitchFamily="18" charset="0"/>
              </a:rPr>
              <a:t>or </a:t>
            </a:r>
            <a:r>
              <a:rPr lang="en-GB" sz="2400" spc="-5" dirty="0" smtClean="0">
                <a:latin typeface="Times New Roman" pitchFamily="18" charset="0"/>
                <a:cs typeface="Times New Roman" pitchFamily="18" charset="0"/>
              </a:rPr>
              <a:t>folkways which </a:t>
            </a:r>
            <a:r>
              <a:rPr lang="en-GB" sz="2400" dirty="0" smtClean="0">
                <a:latin typeface="Times New Roman" pitchFamily="18" charset="0"/>
                <a:cs typeface="Times New Roman" pitchFamily="18" charset="0"/>
              </a:rPr>
              <a:t>have </a:t>
            </a:r>
            <a:r>
              <a:rPr lang="en-GB" sz="2400" spc="-5" dirty="0" smtClean="0">
                <a:latin typeface="Times New Roman" pitchFamily="18" charset="0"/>
                <a:cs typeface="Times New Roman" pitchFamily="18" charset="0"/>
              </a:rPr>
              <a:t>taken on </a:t>
            </a:r>
            <a:r>
              <a:rPr lang="en-GB" sz="2400" dirty="0" smtClean="0">
                <a:latin typeface="Times New Roman" pitchFamily="18" charset="0"/>
                <a:cs typeface="Times New Roman" pitchFamily="18" charset="0"/>
              </a:rPr>
              <a:t>a  </a:t>
            </a:r>
            <a:r>
              <a:rPr lang="en-GB" sz="2400" spc="-5" dirty="0" smtClean="0">
                <a:latin typeface="Times New Roman" pitchFamily="18" charset="0"/>
                <a:cs typeface="Times New Roman" pitchFamily="18" charset="0"/>
              </a:rPr>
              <a:t>moralistic </a:t>
            </a:r>
            <a:r>
              <a:rPr lang="en-GB" sz="2400" dirty="0" smtClean="0">
                <a:latin typeface="Times New Roman" pitchFamily="18" charset="0"/>
                <a:cs typeface="Times New Roman" pitchFamily="18" charset="0"/>
              </a:rPr>
              <a:t>value. </a:t>
            </a:r>
            <a:r>
              <a:rPr lang="en-GB" sz="2400" spc="-5" dirty="0" smtClean="0">
                <a:latin typeface="Times New Roman" pitchFamily="18" charset="0"/>
                <a:cs typeface="Times New Roman" pitchFamily="18" charset="0"/>
              </a:rPr>
              <a:t>This includes </a:t>
            </a:r>
            <a:r>
              <a:rPr lang="en-GB" sz="2400" spc="-10" dirty="0" smtClean="0">
                <a:latin typeface="Times New Roman" pitchFamily="18" charset="0"/>
                <a:cs typeface="Times New Roman" pitchFamily="18" charset="0"/>
              </a:rPr>
              <a:t>respect </a:t>
            </a:r>
            <a:r>
              <a:rPr lang="en-GB" sz="2400" dirty="0" smtClean="0">
                <a:latin typeface="Times New Roman" pitchFamily="18" charset="0"/>
                <a:cs typeface="Times New Roman" pitchFamily="18" charset="0"/>
              </a:rPr>
              <a:t>for  </a:t>
            </a:r>
            <a:r>
              <a:rPr lang="en-GB" sz="2400" spc="-20" dirty="0" smtClean="0">
                <a:latin typeface="Times New Roman" pitchFamily="18" charset="0"/>
                <a:cs typeface="Times New Roman" pitchFamily="18" charset="0"/>
              </a:rPr>
              <a:t>authority, </a:t>
            </a:r>
            <a:r>
              <a:rPr lang="en-GB" sz="2400" spc="-5" dirty="0" smtClean="0">
                <a:latin typeface="Times New Roman" pitchFamily="18" charset="0"/>
                <a:cs typeface="Times New Roman" pitchFamily="18" charset="0"/>
              </a:rPr>
              <a:t>marriage, </a:t>
            </a:r>
            <a:r>
              <a:rPr lang="en-GB" sz="2400" spc="-10" dirty="0" smtClean="0">
                <a:latin typeface="Times New Roman" pitchFamily="18" charset="0"/>
                <a:cs typeface="Times New Roman" pitchFamily="18" charset="0"/>
              </a:rPr>
              <a:t>religious </a:t>
            </a:r>
            <a:r>
              <a:rPr lang="en-GB" sz="2400" spc="-5" dirty="0" smtClean="0">
                <a:latin typeface="Times New Roman" pitchFamily="18" charset="0"/>
                <a:cs typeface="Times New Roman" pitchFamily="18" charset="0"/>
              </a:rPr>
              <a:t>rituals, and </a:t>
            </a:r>
            <a:r>
              <a:rPr lang="en-GB" sz="2400" dirty="0" smtClean="0">
                <a:latin typeface="Times New Roman" pitchFamily="18" charset="0"/>
                <a:cs typeface="Times New Roman" pitchFamily="18" charset="0"/>
              </a:rPr>
              <a:t>other </a:t>
            </a:r>
            <a:r>
              <a:rPr lang="en-GB" sz="2400" spc="-5" dirty="0" smtClean="0">
                <a:latin typeface="Times New Roman" pitchFamily="18" charset="0"/>
                <a:cs typeface="Times New Roman" pitchFamily="18" charset="0"/>
              </a:rPr>
              <a:t>codes </a:t>
            </a:r>
            <a:r>
              <a:rPr lang="en-GB" sz="2400" dirty="0" smtClean="0">
                <a:latin typeface="Times New Roman" pitchFamily="18" charset="0"/>
                <a:cs typeface="Times New Roman" pitchFamily="18" charset="0"/>
              </a:rPr>
              <a:t>of  </a:t>
            </a:r>
            <a:r>
              <a:rPr lang="en-GB" sz="2400" spc="-5" dirty="0" smtClean="0">
                <a:latin typeface="Times New Roman" pitchFamily="18" charset="0"/>
                <a:cs typeface="Times New Roman" pitchFamily="18" charset="0"/>
              </a:rPr>
              <a:t>human</a:t>
            </a:r>
            <a:r>
              <a:rPr lang="en-GB" sz="2400" spc="-30" dirty="0" smtClean="0">
                <a:latin typeface="Times New Roman" pitchFamily="18" charset="0"/>
                <a:cs typeface="Times New Roman" pitchFamily="18" charset="0"/>
              </a:rPr>
              <a:t> </a:t>
            </a:r>
            <a:r>
              <a:rPr lang="en-GB" sz="2400" spc="-35" dirty="0" smtClean="0">
                <a:latin typeface="Times New Roman" pitchFamily="18" charset="0"/>
                <a:cs typeface="Times New Roman" pitchFamily="18" charset="0"/>
              </a:rPr>
              <a:t>behaviour.</a:t>
            </a:r>
          </a:p>
          <a:p>
            <a:pPr marL="355600" marR="101600" indent="-342900">
              <a:lnSpc>
                <a:spcPct val="100000"/>
              </a:lnSpc>
              <a:spcBef>
                <a:spcPts val="100"/>
              </a:spcBef>
              <a:tabLst>
                <a:tab pos="354965" algn="l"/>
                <a:tab pos="355600" algn="l"/>
              </a:tabLst>
            </a:pPr>
            <a:r>
              <a:rPr lang="en-GB" sz="2400" b="1" spc="-70" dirty="0" smtClean="0">
                <a:latin typeface="Times New Roman" pitchFamily="18" charset="0"/>
                <a:cs typeface="Times New Roman" pitchFamily="18" charset="0"/>
              </a:rPr>
              <a:t>LAWS.</a:t>
            </a:r>
          </a:p>
          <a:p>
            <a:pPr algn="just">
              <a:buFont typeface="Arial" pitchFamily="34" charset="0"/>
              <a:buChar char="•"/>
            </a:pPr>
            <a:r>
              <a:rPr lang="en-GB" sz="2400" dirty="0" smtClean="0">
                <a:latin typeface="Times New Roman" pitchFamily="18" charset="0"/>
                <a:cs typeface="Times New Roman" pitchFamily="18" charset="0"/>
              </a:rPr>
              <a:t>Laws </a:t>
            </a:r>
            <a:r>
              <a:rPr lang="en-GB" sz="2400" spc="-5" dirty="0" smtClean="0">
                <a:latin typeface="Times New Roman" pitchFamily="18" charset="0"/>
                <a:cs typeface="Times New Roman" pitchFamily="18" charset="0"/>
              </a:rPr>
              <a:t>constitute the </a:t>
            </a:r>
            <a:r>
              <a:rPr lang="en-GB" sz="2400" dirty="0" smtClean="0">
                <a:latin typeface="Times New Roman" pitchFamily="18" charset="0"/>
                <a:cs typeface="Times New Roman" pitchFamily="18" charset="0"/>
              </a:rPr>
              <a:t>most formal </a:t>
            </a:r>
            <a:r>
              <a:rPr lang="en-GB" sz="2400" spc="-5" dirty="0" smtClean="0">
                <a:latin typeface="Times New Roman" pitchFamily="18" charset="0"/>
                <a:cs typeface="Times New Roman" pitchFamily="18" charset="0"/>
              </a:rPr>
              <a:t>and  important norms. </a:t>
            </a:r>
            <a:r>
              <a:rPr lang="en-GB" sz="2400" dirty="0" smtClean="0">
                <a:latin typeface="Times New Roman" pitchFamily="18" charset="0"/>
                <a:cs typeface="Times New Roman" pitchFamily="18" charset="0"/>
              </a:rPr>
              <a:t>Laws </a:t>
            </a:r>
            <a:r>
              <a:rPr lang="en-GB" sz="2400" spc="-15" dirty="0" smtClean="0">
                <a:latin typeface="Times New Roman" pitchFamily="18" charset="0"/>
                <a:cs typeface="Times New Roman" pitchFamily="18" charset="0"/>
              </a:rPr>
              <a:t>are </a:t>
            </a:r>
            <a:r>
              <a:rPr lang="en-GB" sz="2400" spc="-5" dirty="0" smtClean="0">
                <a:latin typeface="Times New Roman" pitchFamily="18" charset="0"/>
                <a:cs typeface="Times New Roman" pitchFamily="18" charset="0"/>
              </a:rPr>
              <a:t>the </a:t>
            </a:r>
            <a:r>
              <a:rPr lang="en-GB" sz="2400" spc="-10" dirty="0" smtClean="0">
                <a:latin typeface="Times New Roman" pitchFamily="18" charset="0"/>
                <a:cs typeface="Times New Roman" pitchFamily="18" charset="0"/>
              </a:rPr>
              <a:t>mores </a:t>
            </a:r>
            <a:r>
              <a:rPr lang="en-GB" sz="2400" dirty="0" smtClean="0">
                <a:latin typeface="Times New Roman" pitchFamily="18" charset="0"/>
                <a:cs typeface="Times New Roman" pitchFamily="18" charset="0"/>
              </a:rPr>
              <a:t>deemed  </a:t>
            </a:r>
            <a:r>
              <a:rPr lang="en-GB" sz="2400" spc="-5" dirty="0" smtClean="0">
                <a:latin typeface="Times New Roman" pitchFamily="18" charset="0"/>
                <a:cs typeface="Times New Roman" pitchFamily="18" charset="0"/>
              </a:rPr>
              <a:t>so </a:t>
            </a:r>
            <a:r>
              <a:rPr lang="en-GB" sz="2400" dirty="0" smtClean="0">
                <a:latin typeface="Times New Roman" pitchFamily="18" charset="0"/>
                <a:cs typeface="Times New Roman" pitchFamily="18" charset="0"/>
              </a:rPr>
              <a:t>vital to </a:t>
            </a:r>
            <a:r>
              <a:rPr lang="en-GB" sz="2400" spc="-5" dirty="0" smtClean="0">
                <a:latin typeface="Times New Roman" pitchFamily="18" charset="0"/>
                <a:cs typeface="Times New Roman" pitchFamily="18" charset="0"/>
              </a:rPr>
              <a:t>dominant </a:t>
            </a:r>
            <a:r>
              <a:rPr lang="en-GB" sz="2400" spc="-10" dirty="0" smtClean="0">
                <a:latin typeface="Times New Roman" pitchFamily="18" charset="0"/>
                <a:cs typeface="Times New Roman" pitchFamily="18" charset="0"/>
              </a:rPr>
              <a:t>interests </a:t>
            </a:r>
            <a:r>
              <a:rPr lang="en-GB" sz="2400" dirty="0" smtClean="0">
                <a:latin typeface="Times New Roman" pitchFamily="18" charset="0"/>
                <a:cs typeface="Times New Roman" pitchFamily="18" charset="0"/>
              </a:rPr>
              <a:t>that they become  translated into legal </a:t>
            </a:r>
            <a:r>
              <a:rPr lang="en-GB" sz="2400" spc="-5" dirty="0" smtClean="0">
                <a:latin typeface="Times New Roman" pitchFamily="18" charset="0"/>
                <a:cs typeface="Times New Roman" pitchFamily="18" charset="0"/>
              </a:rPr>
              <a:t>formalizations </a:t>
            </a:r>
            <a:r>
              <a:rPr lang="en-GB" sz="2400" dirty="0" smtClean="0">
                <a:latin typeface="Times New Roman" pitchFamily="18" charset="0"/>
                <a:cs typeface="Times New Roman" pitchFamily="18" charset="0"/>
              </a:rPr>
              <a:t>that even  non members of society </a:t>
            </a:r>
            <a:r>
              <a:rPr lang="en-GB" sz="2400" spc="-20" dirty="0" smtClean="0">
                <a:latin typeface="Times New Roman" pitchFamily="18" charset="0"/>
                <a:cs typeface="Times New Roman" pitchFamily="18" charset="0"/>
              </a:rPr>
              <a:t>are </a:t>
            </a:r>
            <a:r>
              <a:rPr lang="en-GB" sz="2400" spc="-15" dirty="0" smtClean="0">
                <a:latin typeface="Times New Roman" pitchFamily="18" charset="0"/>
                <a:cs typeface="Times New Roman" pitchFamily="18" charset="0"/>
              </a:rPr>
              <a:t>required </a:t>
            </a:r>
            <a:r>
              <a:rPr lang="en-GB" sz="2400" dirty="0" smtClean="0">
                <a:latin typeface="Times New Roman" pitchFamily="18" charset="0"/>
                <a:cs typeface="Times New Roman" pitchFamily="18" charset="0"/>
              </a:rPr>
              <a:t>to</a:t>
            </a:r>
            <a:r>
              <a:rPr lang="en-GB" sz="2400" spc="-5" dirty="0" smtClean="0">
                <a:latin typeface="Times New Roman" pitchFamily="18" charset="0"/>
                <a:cs typeface="Times New Roman" pitchFamily="18" charset="0"/>
              </a:rPr>
              <a:t> </a:t>
            </a:r>
            <a:r>
              <a:rPr lang="en-GB" sz="2400" spc="-35" dirty="0" smtClean="0">
                <a:latin typeface="Times New Roman" pitchFamily="18" charset="0"/>
                <a:cs typeface="Times New Roman" pitchFamily="18" charset="0"/>
              </a:rPr>
              <a:t>obey.</a:t>
            </a:r>
            <a:endParaRPr lang="en-GB" sz="2400" dirty="0" smtClean="0">
              <a:latin typeface="Times New Roman" pitchFamily="18" charset="0"/>
              <a:cs typeface="Times New Roman" pitchFamily="18" charset="0"/>
            </a:endParaRPr>
          </a:p>
          <a:p>
            <a:endParaRPr lang="en-GB" dirty="0" smtClean="0">
              <a:latin typeface="Times New Roman"/>
              <a:cs typeface="Times New Roman"/>
            </a:endParaRP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Text Placeholder 2"/>
          <p:cNvSpPr>
            <a:spLocks noGrp="1"/>
          </p:cNvSpPr>
          <p:nvPr>
            <p:ph type="body" idx="1"/>
          </p:nvPr>
        </p:nvSpPr>
        <p:spPr>
          <a:xfrm>
            <a:off x="581659" y="2392807"/>
            <a:ext cx="7980680" cy="4431983"/>
          </a:xfrm>
        </p:spPr>
        <p:txBody>
          <a:bodyPr/>
          <a:lstStyle/>
          <a:p>
            <a:pPr marL="355600" marR="5080" indent="-342900">
              <a:lnSpc>
                <a:spcPct val="100000"/>
              </a:lnSpc>
              <a:tabLst>
                <a:tab pos="354965" algn="l"/>
                <a:tab pos="355600" algn="l"/>
              </a:tabLst>
            </a:pPr>
            <a:r>
              <a:rPr lang="en-GB" sz="2400" b="1" spc="-70" dirty="0" smtClean="0">
                <a:latin typeface="Times New Roman" pitchFamily="18" charset="0"/>
                <a:cs typeface="Times New Roman" pitchFamily="18" charset="0"/>
              </a:rPr>
              <a:t>FOLKWAYS.</a:t>
            </a:r>
          </a:p>
          <a:p>
            <a:pPr marL="355600" marR="5080" indent="-342900">
              <a:lnSpc>
                <a:spcPct val="100000"/>
              </a:lnSpc>
              <a:buFont typeface="Arial" pitchFamily="34" charset="0"/>
              <a:buChar char="•"/>
              <a:tabLst>
                <a:tab pos="354965" algn="l"/>
                <a:tab pos="355600" algn="l"/>
              </a:tabLst>
            </a:pPr>
            <a:r>
              <a:rPr lang="en-GB" sz="2400" dirty="0" smtClean="0">
                <a:latin typeface="Times New Roman" pitchFamily="18" charset="0"/>
                <a:cs typeface="Times New Roman" pitchFamily="18" charset="0"/>
              </a:rPr>
              <a:t>These </a:t>
            </a:r>
            <a:r>
              <a:rPr lang="en-GB" sz="2400" spc="-15" dirty="0" smtClean="0">
                <a:latin typeface="Times New Roman" pitchFamily="18" charset="0"/>
                <a:cs typeface="Times New Roman" pitchFamily="18" charset="0"/>
              </a:rPr>
              <a:t>are </a:t>
            </a:r>
            <a:r>
              <a:rPr lang="en-GB" sz="2400" spc="-5" dirty="0" smtClean="0">
                <a:latin typeface="Times New Roman" pitchFamily="18" charset="0"/>
                <a:cs typeface="Times New Roman" pitchFamily="18" charset="0"/>
              </a:rPr>
              <a:t>behaviour patterns </a:t>
            </a:r>
            <a:r>
              <a:rPr lang="en-GB" sz="2400" dirty="0" smtClean="0">
                <a:latin typeface="Times New Roman" pitchFamily="18" charset="0"/>
                <a:cs typeface="Times New Roman" pitchFamily="18" charset="0"/>
              </a:rPr>
              <a:t>of  </a:t>
            </a:r>
            <a:r>
              <a:rPr lang="en-GB" sz="2400" spc="-5" dirty="0" smtClean="0">
                <a:latin typeface="Times New Roman" pitchFamily="18" charset="0"/>
                <a:cs typeface="Times New Roman" pitchFamily="18" charset="0"/>
              </a:rPr>
              <a:t>society </a:t>
            </a:r>
            <a:r>
              <a:rPr lang="en-GB" sz="2400" dirty="0" smtClean="0">
                <a:latin typeface="Times New Roman" pitchFamily="18" charset="0"/>
                <a:cs typeface="Times New Roman" pitchFamily="18" charset="0"/>
              </a:rPr>
              <a:t>which </a:t>
            </a:r>
            <a:r>
              <a:rPr lang="en-GB" sz="2400" spc="-15" dirty="0" smtClean="0">
                <a:latin typeface="Times New Roman" pitchFamily="18" charset="0"/>
                <a:cs typeface="Times New Roman" pitchFamily="18" charset="0"/>
              </a:rPr>
              <a:t>are </a:t>
            </a:r>
            <a:r>
              <a:rPr lang="en-GB" sz="2400" spc="-5" dirty="0" smtClean="0">
                <a:latin typeface="Times New Roman" pitchFamily="18" charset="0"/>
                <a:cs typeface="Times New Roman" pitchFamily="18" charset="0"/>
              </a:rPr>
              <a:t>organized and repetitive. </a:t>
            </a:r>
            <a:r>
              <a:rPr lang="en-GB" sz="2400" dirty="0" smtClean="0">
                <a:latin typeface="Times New Roman" pitchFamily="18" charset="0"/>
                <a:cs typeface="Times New Roman" pitchFamily="18" charset="0"/>
              </a:rPr>
              <a:t>The  </a:t>
            </a:r>
            <a:r>
              <a:rPr lang="en-GB" sz="2400" spc="-5" dirty="0" smtClean="0">
                <a:latin typeface="Times New Roman" pitchFamily="18" charset="0"/>
                <a:cs typeface="Times New Roman" pitchFamily="18" charset="0"/>
              </a:rPr>
              <a:t>key feature </a:t>
            </a:r>
            <a:r>
              <a:rPr lang="en-GB" sz="2400" dirty="0" smtClean="0">
                <a:latin typeface="Times New Roman" pitchFamily="18" charset="0"/>
                <a:cs typeface="Times New Roman" pitchFamily="18" charset="0"/>
              </a:rPr>
              <a:t>of </a:t>
            </a:r>
            <a:r>
              <a:rPr lang="en-GB" sz="2400" spc="-5" dirty="0" smtClean="0">
                <a:latin typeface="Times New Roman" pitchFamily="18" charset="0"/>
                <a:cs typeface="Times New Roman" pitchFamily="18" charset="0"/>
              </a:rPr>
              <a:t>all folkways is </a:t>
            </a:r>
            <a:r>
              <a:rPr lang="en-GB" sz="2400" dirty="0" smtClean="0">
                <a:latin typeface="Times New Roman" pitchFamily="18" charset="0"/>
                <a:cs typeface="Times New Roman" pitchFamily="18" charset="0"/>
              </a:rPr>
              <a:t>that </a:t>
            </a:r>
            <a:r>
              <a:rPr lang="en-GB" sz="2400" spc="-10" dirty="0" smtClean="0">
                <a:latin typeface="Times New Roman" pitchFamily="18" charset="0"/>
                <a:cs typeface="Times New Roman" pitchFamily="18" charset="0"/>
              </a:rPr>
              <a:t>there </a:t>
            </a:r>
            <a:r>
              <a:rPr lang="en-GB" sz="2400" spc="-5" dirty="0" smtClean="0">
                <a:latin typeface="Times New Roman" pitchFamily="18" charset="0"/>
                <a:cs typeface="Times New Roman" pitchFamily="18" charset="0"/>
              </a:rPr>
              <a:t>is no  </a:t>
            </a:r>
            <a:r>
              <a:rPr lang="en-GB" sz="2400" spc="-10" dirty="0" smtClean="0">
                <a:latin typeface="Times New Roman" pitchFamily="18" charset="0"/>
                <a:cs typeface="Times New Roman" pitchFamily="18" charset="0"/>
              </a:rPr>
              <a:t>strong </a:t>
            </a:r>
            <a:r>
              <a:rPr lang="en-GB" sz="2400" dirty="0" smtClean="0">
                <a:latin typeface="Times New Roman" pitchFamily="18" charset="0"/>
                <a:cs typeface="Times New Roman" pitchFamily="18" charset="0"/>
              </a:rPr>
              <a:t>feeling of right or </a:t>
            </a:r>
            <a:r>
              <a:rPr lang="en-GB" sz="2400" spc="-10" dirty="0" smtClean="0">
                <a:latin typeface="Times New Roman" pitchFamily="18" charset="0"/>
                <a:cs typeface="Times New Roman" pitchFamily="18" charset="0"/>
              </a:rPr>
              <a:t>wrong </a:t>
            </a:r>
            <a:r>
              <a:rPr lang="en-GB" sz="2400" dirty="0" smtClean="0">
                <a:latin typeface="Times New Roman" pitchFamily="18" charset="0"/>
                <a:cs typeface="Times New Roman" pitchFamily="18" charset="0"/>
              </a:rPr>
              <a:t>attached to  </a:t>
            </a:r>
            <a:r>
              <a:rPr lang="en-GB" sz="2400" spc="-5" dirty="0" smtClean="0">
                <a:latin typeface="Times New Roman" pitchFamily="18" charset="0"/>
                <a:cs typeface="Times New Roman" pitchFamily="18" charset="0"/>
              </a:rPr>
              <a:t>them. </a:t>
            </a:r>
            <a:r>
              <a:rPr lang="en-GB" sz="2400" dirty="0" smtClean="0">
                <a:latin typeface="Times New Roman" pitchFamily="18" charset="0"/>
                <a:cs typeface="Times New Roman" pitchFamily="18" charset="0"/>
              </a:rPr>
              <a:t>They </a:t>
            </a:r>
            <a:r>
              <a:rPr lang="en-GB" sz="2400" spc="-20" dirty="0" smtClean="0">
                <a:latin typeface="Times New Roman" pitchFamily="18" charset="0"/>
                <a:cs typeface="Times New Roman" pitchFamily="18" charset="0"/>
              </a:rPr>
              <a:t>are </a:t>
            </a:r>
            <a:r>
              <a:rPr lang="en-GB" sz="2400" spc="-5" dirty="0" smtClean="0">
                <a:latin typeface="Times New Roman" pitchFamily="18" charset="0"/>
                <a:cs typeface="Times New Roman" pitchFamily="18" charset="0"/>
              </a:rPr>
              <a:t>simply the </a:t>
            </a:r>
            <a:r>
              <a:rPr lang="en-GB" sz="2400" dirty="0" smtClean="0">
                <a:latin typeface="Times New Roman" pitchFamily="18" charset="0"/>
                <a:cs typeface="Times New Roman" pitchFamily="18" charset="0"/>
              </a:rPr>
              <a:t>way </a:t>
            </a:r>
            <a:r>
              <a:rPr lang="en-GB" sz="2400" spc="-5" dirty="0" smtClean="0">
                <a:latin typeface="Times New Roman" pitchFamily="18" charset="0"/>
                <a:cs typeface="Times New Roman" pitchFamily="18" charset="0"/>
              </a:rPr>
              <a:t>the people  usually do</a:t>
            </a:r>
            <a:r>
              <a:rPr lang="en-GB" sz="2400" spc="5" dirty="0" smtClean="0">
                <a:latin typeface="Times New Roman" pitchFamily="18" charset="0"/>
                <a:cs typeface="Times New Roman" pitchFamily="18" charset="0"/>
              </a:rPr>
              <a:t> </a:t>
            </a:r>
            <a:r>
              <a:rPr lang="en-GB" sz="2400" spc="-5" dirty="0" smtClean="0">
                <a:latin typeface="Times New Roman" pitchFamily="18" charset="0"/>
                <a:cs typeface="Times New Roman" pitchFamily="18" charset="0"/>
              </a:rPr>
              <a:t>things.</a:t>
            </a:r>
          </a:p>
          <a:p>
            <a:pPr marL="355600" marR="5080" indent="-342900">
              <a:lnSpc>
                <a:spcPct val="100000"/>
              </a:lnSpc>
              <a:tabLst>
                <a:tab pos="354965" algn="l"/>
                <a:tab pos="355600" algn="l"/>
              </a:tabLst>
            </a:pPr>
            <a:r>
              <a:rPr lang="en-GB" sz="2400" b="1" spc="-5" dirty="0" smtClean="0">
                <a:latin typeface="Times New Roman" pitchFamily="18" charset="0"/>
                <a:cs typeface="Times New Roman" pitchFamily="18" charset="0"/>
              </a:rPr>
              <a:t>TABOO</a:t>
            </a:r>
          </a:p>
          <a:p>
            <a:pPr marL="355600" marR="5080" indent="-342900">
              <a:lnSpc>
                <a:spcPct val="100000"/>
              </a:lnSpc>
              <a:buFont typeface="Arial" pitchFamily="34" charset="0"/>
              <a:buChar char="•"/>
              <a:tabLst>
                <a:tab pos="354965" algn="l"/>
                <a:tab pos="355600" algn="l"/>
              </a:tabLst>
            </a:pPr>
            <a:r>
              <a:rPr lang="en-GB" sz="2400" spc="-5" dirty="0" smtClean="0">
                <a:latin typeface="Times New Roman" pitchFamily="18" charset="0"/>
                <a:cs typeface="Times New Roman" pitchFamily="18" charset="0"/>
              </a:rPr>
              <a:t>A taboo is a norm that society holds so strongly that violating it results in extreme disgust. Often times the violator of the taboo is considered unfit to live in society . For instance, in some Muslim cultures , eating pork is taboo because pig is considered unclean</a:t>
            </a:r>
            <a:r>
              <a:rPr lang="en-GB" sz="2400" b="1" spc="-5" dirty="0" smtClean="0">
                <a:latin typeface="Times New Roman" pitchFamily="18" charset="0"/>
                <a:cs typeface="Times New Roman" pitchFamily="18" charset="0"/>
              </a:rPr>
              <a:t>.</a:t>
            </a:r>
          </a:p>
          <a:p>
            <a:pPr marL="355600" marR="5080" indent="-342900">
              <a:lnSpc>
                <a:spcPct val="100000"/>
              </a:lnSpc>
              <a:tabLst>
                <a:tab pos="354965" algn="l"/>
                <a:tab pos="355600" algn="l"/>
              </a:tabLst>
            </a:pPr>
            <a:endParaRPr lang="en-GB"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Text Placeholder 2"/>
          <p:cNvSpPr>
            <a:spLocks noGrp="1"/>
          </p:cNvSpPr>
          <p:nvPr>
            <p:ph type="body" idx="1"/>
          </p:nvPr>
        </p:nvSpPr>
        <p:spPr>
          <a:xfrm>
            <a:off x="581659" y="2392807"/>
            <a:ext cx="7980680" cy="2805896"/>
          </a:xfrm>
        </p:spPr>
        <p:txBody>
          <a:bodyPr/>
          <a:lstStyle/>
          <a:p>
            <a:pPr marL="287020" indent="-274320" algn="just">
              <a:lnSpc>
                <a:spcPct val="100000"/>
              </a:lnSpc>
              <a:spcBef>
                <a:spcPts val="1010"/>
              </a:spcBef>
              <a:buClr>
                <a:srgbClr val="959595"/>
              </a:buClr>
              <a:buSzPct val="94444"/>
              <a:tabLst>
                <a:tab pos="287020" algn="l"/>
              </a:tabLst>
            </a:pPr>
            <a:r>
              <a:rPr lang="en-GB" sz="3200" b="1" dirty="0" smtClean="0">
                <a:latin typeface="Times New Roman" pitchFamily="18" charset="0"/>
                <a:ea typeface="Cambria Math" pitchFamily="18" charset="0"/>
                <a:cs typeface="Times New Roman" pitchFamily="18" charset="0"/>
              </a:rPr>
              <a:t>LANGUAGE</a:t>
            </a:r>
            <a:endParaRPr lang="en-GB" sz="3200" dirty="0" smtClean="0">
              <a:latin typeface="Times New Roman" pitchFamily="18" charset="0"/>
              <a:ea typeface="Cambria Math" pitchFamily="18" charset="0"/>
              <a:cs typeface="Times New Roman" pitchFamily="18" charset="0"/>
            </a:endParaRPr>
          </a:p>
          <a:p>
            <a:pPr marL="287020" indent="-274320" algn="just">
              <a:lnSpc>
                <a:spcPct val="100000"/>
              </a:lnSpc>
              <a:spcBef>
                <a:spcPts val="1010"/>
              </a:spcBef>
              <a:buClr>
                <a:srgbClr val="959595"/>
              </a:buClr>
              <a:buSzPct val="94444"/>
              <a:buFont typeface="Wingdings 2"/>
              <a:buChar char=""/>
              <a:tabLst>
                <a:tab pos="287020" algn="l"/>
              </a:tabLst>
            </a:pPr>
            <a:r>
              <a:rPr lang="en-GB" sz="3000" spc="-40" dirty="0" smtClean="0">
                <a:latin typeface="Times New Roman" pitchFamily="18" charset="0"/>
                <a:ea typeface="Cambria Math" pitchFamily="18" charset="0"/>
                <a:cs typeface="Times New Roman" pitchFamily="18" charset="0"/>
              </a:rPr>
              <a:t>It </a:t>
            </a:r>
            <a:r>
              <a:rPr lang="en-GB" sz="3000" spc="-10" dirty="0" smtClean="0">
                <a:latin typeface="Times New Roman" pitchFamily="18" charset="0"/>
                <a:ea typeface="Cambria Math" pitchFamily="18" charset="0"/>
                <a:cs typeface="Times New Roman" pitchFamily="18" charset="0"/>
              </a:rPr>
              <a:t>forms </a:t>
            </a:r>
            <a:r>
              <a:rPr lang="en-GB" sz="3000" spc="-5" dirty="0" smtClean="0">
                <a:latin typeface="Times New Roman" pitchFamily="18" charset="0"/>
                <a:ea typeface="Cambria Math" pitchFamily="18" charset="0"/>
                <a:cs typeface="Times New Roman" pitchFamily="18" charset="0"/>
              </a:rPr>
              <a:t>the </a:t>
            </a:r>
            <a:r>
              <a:rPr lang="en-GB" sz="3000" spc="-30" dirty="0" smtClean="0">
                <a:latin typeface="Times New Roman" pitchFamily="18" charset="0"/>
                <a:ea typeface="Cambria Math" pitchFamily="18" charset="0"/>
                <a:cs typeface="Times New Roman" pitchFamily="18" charset="0"/>
              </a:rPr>
              <a:t>core </a:t>
            </a:r>
            <a:r>
              <a:rPr lang="en-GB" sz="3000" dirty="0" smtClean="0">
                <a:latin typeface="Times New Roman" pitchFamily="18" charset="0"/>
                <a:ea typeface="Cambria Math" pitchFamily="18" charset="0"/>
                <a:cs typeface="Times New Roman" pitchFamily="18" charset="0"/>
              </a:rPr>
              <a:t>of all </a:t>
            </a:r>
            <a:r>
              <a:rPr lang="en-GB" sz="3000" spc="-15" dirty="0" smtClean="0">
                <a:latin typeface="Times New Roman" pitchFamily="18" charset="0"/>
                <a:ea typeface="Cambria Math" pitchFamily="18" charset="0"/>
                <a:cs typeface="Times New Roman" pitchFamily="18" charset="0"/>
              </a:rPr>
              <a:t>culture. </a:t>
            </a:r>
            <a:r>
              <a:rPr lang="en-GB" sz="3000" dirty="0" smtClean="0">
                <a:latin typeface="Times New Roman" pitchFamily="18" charset="0"/>
                <a:ea typeface="Cambria Math" pitchFamily="18" charset="0"/>
                <a:cs typeface="Times New Roman" pitchFamily="18" charset="0"/>
              </a:rPr>
              <a:t>When  people </a:t>
            </a:r>
            <a:r>
              <a:rPr lang="en-GB" sz="3000" spc="-10" dirty="0" smtClean="0">
                <a:latin typeface="Times New Roman" pitchFamily="18" charset="0"/>
                <a:ea typeface="Cambria Math" pitchFamily="18" charset="0"/>
                <a:cs typeface="Times New Roman" pitchFamily="18" charset="0"/>
              </a:rPr>
              <a:t>share </a:t>
            </a:r>
            <a:r>
              <a:rPr lang="en-GB" sz="3000" dirty="0" smtClean="0">
                <a:latin typeface="Times New Roman" pitchFamily="18" charset="0"/>
                <a:ea typeface="Cambria Math" pitchFamily="18" charset="0"/>
                <a:cs typeface="Times New Roman" pitchFamily="18" charset="0"/>
              </a:rPr>
              <a:t>a </a:t>
            </a:r>
            <a:r>
              <a:rPr lang="en-GB" sz="3000" spc="-10" dirty="0" smtClean="0">
                <a:latin typeface="Times New Roman" pitchFamily="18" charset="0"/>
                <a:ea typeface="Cambria Math" pitchFamily="18" charset="0"/>
                <a:cs typeface="Times New Roman" pitchFamily="18" charset="0"/>
              </a:rPr>
              <a:t>language, </a:t>
            </a:r>
            <a:r>
              <a:rPr lang="en-GB" sz="3000" spc="-5" dirty="0" smtClean="0">
                <a:latin typeface="Times New Roman" pitchFamily="18" charset="0"/>
                <a:ea typeface="Cambria Math" pitchFamily="18" charset="0"/>
                <a:cs typeface="Times New Roman" pitchFamily="18" charset="0"/>
              </a:rPr>
              <a:t>they </a:t>
            </a:r>
            <a:r>
              <a:rPr lang="en-GB" sz="3000" spc="-10" dirty="0" smtClean="0">
                <a:latin typeface="Times New Roman" pitchFamily="18" charset="0"/>
                <a:ea typeface="Cambria Math" pitchFamily="18" charset="0"/>
                <a:cs typeface="Times New Roman" pitchFamily="18" charset="0"/>
              </a:rPr>
              <a:t>share </a:t>
            </a:r>
            <a:r>
              <a:rPr lang="en-GB" sz="3000" dirty="0" smtClean="0">
                <a:latin typeface="Times New Roman" pitchFamily="18" charset="0"/>
                <a:ea typeface="Cambria Math" pitchFamily="18" charset="0"/>
                <a:cs typeface="Times New Roman" pitchFamily="18" charset="0"/>
              </a:rPr>
              <a:t>a  </a:t>
            </a:r>
            <a:r>
              <a:rPr lang="en-GB" sz="3000" spc="-10" dirty="0" smtClean="0">
                <a:latin typeface="Times New Roman" pitchFamily="18" charset="0"/>
                <a:ea typeface="Cambria Math" pitchFamily="18" charset="0"/>
                <a:cs typeface="Times New Roman" pitchFamily="18" charset="0"/>
              </a:rPr>
              <a:t>condensed,</a:t>
            </a:r>
            <a:r>
              <a:rPr lang="en-GB" sz="3000" spc="-114" dirty="0" smtClean="0">
                <a:latin typeface="Times New Roman" pitchFamily="18" charset="0"/>
                <a:ea typeface="Cambria Math" pitchFamily="18" charset="0"/>
                <a:cs typeface="Times New Roman" pitchFamily="18" charset="0"/>
              </a:rPr>
              <a:t> </a:t>
            </a:r>
            <a:r>
              <a:rPr lang="en-GB" sz="3000" spc="-5" dirty="0" smtClean="0">
                <a:latin typeface="Times New Roman" pitchFamily="18" charset="0"/>
                <a:ea typeface="Cambria Math" pitchFamily="18" charset="0"/>
                <a:cs typeface="Times New Roman" pitchFamily="18" charset="0"/>
              </a:rPr>
              <a:t>very</a:t>
            </a:r>
            <a:r>
              <a:rPr lang="en-GB" sz="3000" spc="-105" dirty="0" smtClean="0">
                <a:latin typeface="Times New Roman" pitchFamily="18" charset="0"/>
                <a:ea typeface="Cambria Math" pitchFamily="18" charset="0"/>
                <a:cs typeface="Times New Roman" pitchFamily="18" charset="0"/>
              </a:rPr>
              <a:t> </a:t>
            </a:r>
            <a:r>
              <a:rPr lang="en-GB" sz="3000" spc="25" dirty="0" smtClean="0">
                <a:latin typeface="Times New Roman" pitchFamily="18" charset="0"/>
                <a:ea typeface="Cambria Math" pitchFamily="18" charset="0"/>
                <a:cs typeface="Times New Roman" pitchFamily="18" charset="0"/>
              </a:rPr>
              <a:t>flexible</a:t>
            </a:r>
            <a:r>
              <a:rPr lang="en-GB" sz="3000" spc="-160" dirty="0" smtClean="0">
                <a:latin typeface="Times New Roman" pitchFamily="18" charset="0"/>
                <a:ea typeface="Cambria Math" pitchFamily="18" charset="0"/>
                <a:cs typeface="Times New Roman" pitchFamily="18" charset="0"/>
              </a:rPr>
              <a:t> </a:t>
            </a:r>
            <a:r>
              <a:rPr lang="en-GB" sz="3000" dirty="0" smtClean="0">
                <a:latin typeface="Times New Roman" pitchFamily="18" charset="0"/>
                <a:ea typeface="Cambria Math" pitchFamily="18" charset="0"/>
                <a:cs typeface="Times New Roman" pitchFamily="18" charset="0"/>
              </a:rPr>
              <a:t>set</a:t>
            </a:r>
            <a:r>
              <a:rPr lang="en-GB" sz="3000" spc="-155" dirty="0" smtClean="0">
                <a:latin typeface="Times New Roman" pitchFamily="18" charset="0"/>
                <a:ea typeface="Cambria Math" pitchFamily="18" charset="0"/>
                <a:cs typeface="Times New Roman" pitchFamily="18" charset="0"/>
              </a:rPr>
              <a:t> </a:t>
            </a:r>
            <a:r>
              <a:rPr lang="en-GB" sz="3000" dirty="0" smtClean="0">
                <a:latin typeface="Times New Roman" pitchFamily="18" charset="0"/>
                <a:ea typeface="Cambria Math" pitchFamily="18" charset="0"/>
                <a:cs typeface="Times New Roman" pitchFamily="18" charset="0"/>
              </a:rPr>
              <a:t>of</a:t>
            </a:r>
            <a:r>
              <a:rPr lang="en-GB" sz="3000" spc="-5" dirty="0" smtClean="0">
                <a:latin typeface="Times New Roman" pitchFamily="18" charset="0"/>
                <a:ea typeface="Cambria Math" pitchFamily="18" charset="0"/>
                <a:cs typeface="Times New Roman" pitchFamily="18" charset="0"/>
              </a:rPr>
              <a:t> </a:t>
            </a:r>
            <a:r>
              <a:rPr lang="en-GB" sz="3000" dirty="0" smtClean="0">
                <a:latin typeface="Times New Roman" pitchFamily="18" charset="0"/>
                <a:ea typeface="Cambria Math" pitchFamily="18" charset="0"/>
                <a:cs typeface="Times New Roman" pitchFamily="18" charset="0"/>
              </a:rPr>
              <a:t>symbols</a:t>
            </a:r>
            <a:r>
              <a:rPr lang="en-GB" sz="3000" spc="-135" dirty="0" smtClean="0">
                <a:latin typeface="Times New Roman" pitchFamily="18" charset="0"/>
                <a:ea typeface="Cambria Math" pitchFamily="18" charset="0"/>
                <a:cs typeface="Times New Roman" pitchFamily="18" charset="0"/>
              </a:rPr>
              <a:t> </a:t>
            </a:r>
            <a:r>
              <a:rPr lang="en-GB" sz="3000" dirty="0" smtClean="0">
                <a:latin typeface="Times New Roman" pitchFamily="18" charset="0"/>
                <a:ea typeface="Cambria Math" pitchFamily="18" charset="0"/>
                <a:cs typeface="Times New Roman" pitchFamily="18" charset="0"/>
              </a:rPr>
              <a:t>or  </a:t>
            </a:r>
            <a:r>
              <a:rPr lang="en-GB" sz="3000" spc="-10" dirty="0" smtClean="0">
                <a:latin typeface="Times New Roman" pitchFamily="18" charset="0"/>
                <a:ea typeface="Cambria Math" pitchFamily="18" charset="0"/>
                <a:cs typeface="Times New Roman" pitchFamily="18" charset="0"/>
              </a:rPr>
              <a:t>meanings. </a:t>
            </a:r>
            <a:r>
              <a:rPr lang="en-GB" sz="3000" spc="-5" dirty="0" smtClean="0">
                <a:latin typeface="Times New Roman" pitchFamily="18" charset="0"/>
                <a:ea typeface="Cambria Math" pitchFamily="18" charset="0"/>
                <a:cs typeface="Times New Roman" pitchFamily="18" charset="0"/>
              </a:rPr>
              <a:t>That </a:t>
            </a:r>
            <a:r>
              <a:rPr lang="en-GB" sz="3000" spc="-15" dirty="0" smtClean="0">
                <a:latin typeface="Times New Roman" pitchFamily="18" charset="0"/>
                <a:ea typeface="Cambria Math" pitchFamily="18" charset="0"/>
                <a:cs typeface="Times New Roman" pitchFamily="18" charset="0"/>
              </a:rPr>
              <a:t>makes </a:t>
            </a:r>
            <a:r>
              <a:rPr lang="en-GB" sz="3000" spc="-10" dirty="0" smtClean="0">
                <a:latin typeface="Times New Roman" pitchFamily="18" charset="0"/>
                <a:ea typeface="Cambria Math" pitchFamily="18" charset="0"/>
                <a:cs typeface="Times New Roman" pitchFamily="18" charset="0"/>
              </a:rPr>
              <a:t>communication  </a:t>
            </a:r>
            <a:r>
              <a:rPr lang="en-GB" sz="3000" spc="-5" dirty="0" smtClean="0">
                <a:latin typeface="Times New Roman" pitchFamily="18" charset="0"/>
                <a:ea typeface="Cambria Math" pitchFamily="18" charset="0"/>
                <a:cs typeface="Times New Roman" pitchFamily="18" charset="0"/>
              </a:rPr>
              <a:t>possible.</a:t>
            </a:r>
            <a:endParaRPr lang="en-GB" sz="3000" dirty="0" smtClean="0">
              <a:latin typeface="Times New Roman" pitchFamily="18" charset="0"/>
              <a:ea typeface="Cambria Math" pitchFamily="18" charset="0"/>
              <a:cs typeface="Times New Roman" pitchFamily="18" charset="0"/>
            </a:endParaRPr>
          </a:p>
          <a:p>
            <a:pPr algn="just"/>
            <a:endParaRPr lang="en-GB" dirty="0">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5713</TotalTime>
  <Words>801</Words>
  <Application>Microsoft Office PowerPoint</Application>
  <PresentationFormat>On-screen Show (4:3)</PresentationFormat>
  <Paragraphs>48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COMPONENTS</vt:lpstr>
      <vt:lpstr>COGNITIVE COMPONENT IDEAS/KNOWLEDGE/BELIEFS</vt:lpstr>
      <vt:lpstr>Cont..</vt:lpstr>
      <vt:lpstr>NORMATIVE/BEHAVIORAL COMPONENT</vt:lpstr>
      <vt:lpstr>Slide 6</vt:lpstr>
      <vt:lpstr>TYPES OF NORMS</vt:lpstr>
      <vt:lpstr>Cont..</vt:lpstr>
      <vt:lpstr>COMMUNICATION</vt:lpstr>
      <vt:lpstr>Slide 10</vt:lpstr>
      <vt:lpstr>Slide 11</vt:lpstr>
      <vt:lpstr>MATERIAL COMPONENT</vt:lpstr>
      <vt:lpstr>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faryal</dc:creator>
  <cp:lastModifiedBy>faryal</cp:lastModifiedBy>
  <cp:revision>17</cp:revision>
  <dcterms:created xsi:type="dcterms:W3CDTF">2019-11-14T06:51:27Z</dcterms:created>
  <dcterms:modified xsi:type="dcterms:W3CDTF">2020-12-08T19:49:34Z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2013-09-22T00:00:00Z</vt:filetime>
  </property>
  <property fmtid="{D5CDD505-2E9C-101B-9397-08002B2CF9AE}" pid="3" name="Creator">
    <vt:lpwstr>Microsoft® Office PowerPoint® 2007</vt:lpwstr>
  </property>
  <property fmtid="{D5CDD505-2E9C-101B-9397-08002B2CF9AE}" pid="4" name="LastSaved">
    <vt:filetime>2019-11-14T00:00:00Z</vt:filetime>
  </property>
</Properties>
</file>